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6" r:id="rId2"/>
    <p:sldId id="258" r:id="rId3"/>
    <p:sldId id="257" r:id="rId4"/>
    <p:sldId id="269" r:id="rId5"/>
    <p:sldId id="259" r:id="rId6"/>
    <p:sldId id="268" r:id="rId7"/>
    <p:sldId id="260" r:id="rId8"/>
    <p:sldId id="270" r:id="rId9"/>
    <p:sldId id="272" r:id="rId10"/>
    <p:sldId id="262" r:id="rId11"/>
    <p:sldId id="273" r:id="rId12"/>
    <p:sldId id="274" r:id="rId13"/>
    <p:sldId id="275" r:id="rId14"/>
    <p:sldId id="276" r:id="rId15"/>
    <p:sldId id="263" r:id="rId16"/>
    <p:sldId id="261" r:id="rId17"/>
    <p:sldId id="277" r:id="rId18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490" autoAdjust="0"/>
  </p:normalViewPr>
  <p:slideViewPr>
    <p:cSldViewPr snapToGrid="0">
      <p:cViewPr varScale="1">
        <p:scale>
          <a:sx n="55" d="100"/>
          <a:sy n="55" d="100"/>
        </p:scale>
        <p:origin x="756" y="4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AF80F-517C-42FC-95D0-603132A25DBB}" type="datetimeFigureOut">
              <a:rPr lang="ru-RU" smtClean="0"/>
              <a:t>09.07.2020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E5786-E67B-4F67-8459-2A03BCCA9EF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285858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AF80F-517C-42FC-95D0-603132A25DBB}" type="datetimeFigureOut">
              <a:rPr lang="ru-RU" smtClean="0"/>
              <a:t>09.07.2020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E5786-E67B-4F67-8459-2A03BCCA9EF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67292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AF80F-517C-42FC-95D0-603132A25DBB}" type="datetimeFigureOut">
              <a:rPr lang="ru-RU" smtClean="0"/>
              <a:t>09.07.2020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E5786-E67B-4F67-8459-2A03BCCA9EF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280672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AF80F-517C-42FC-95D0-603132A25DBB}" type="datetimeFigureOut">
              <a:rPr lang="ru-RU" smtClean="0"/>
              <a:t>09.07.2020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E5786-E67B-4F67-8459-2A03BCCA9EF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418436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AF80F-517C-42FC-95D0-603132A25DBB}" type="datetimeFigureOut">
              <a:rPr lang="ru-RU" smtClean="0"/>
              <a:t>09.07.2020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E5786-E67B-4F67-8459-2A03BCCA9EF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18657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AF80F-517C-42FC-95D0-603132A25DBB}" type="datetimeFigureOut">
              <a:rPr lang="ru-RU" smtClean="0"/>
              <a:t>09.07.2020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E5786-E67B-4F67-8459-2A03BCCA9EF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879454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AF80F-517C-42FC-95D0-603132A25DBB}" type="datetimeFigureOut">
              <a:rPr lang="ru-RU" smtClean="0"/>
              <a:t>09.07.2020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E5786-E67B-4F67-8459-2A03BCCA9EF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114893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AF80F-517C-42FC-95D0-603132A25DBB}" type="datetimeFigureOut">
              <a:rPr lang="ru-RU" smtClean="0"/>
              <a:t>09.07.2020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E5786-E67B-4F67-8459-2A03BCCA9EF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455444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AF80F-517C-42FC-95D0-603132A25DBB}" type="datetimeFigureOut">
              <a:rPr lang="ru-RU" smtClean="0"/>
              <a:t>09.07.2020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E5786-E67B-4F67-8459-2A03BCCA9EF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338506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AF80F-517C-42FC-95D0-603132A25DBB}" type="datetimeFigureOut">
              <a:rPr lang="ru-RU" smtClean="0"/>
              <a:t>09.07.2020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E5786-E67B-4F67-8459-2A03BCCA9EF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516960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AF80F-517C-42FC-95D0-603132A25DBB}" type="datetimeFigureOut">
              <a:rPr lang="ru-RU" smtClean="0"/>
              <a:t>09.07.2020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E5786-E67B-4F67-8459-2A03BCCA9EF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75059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0AF80F-517C-42FC-95D0-603132A25DBB}" type="datetimeFigureOut">
              <a:rPr lang="ru-RU" smtClean="0"/>
              <a:t>09.07.2020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3E5786-E67B-4F67-8459-2A03BCCA9EF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64516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jpeg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microsoft.com/office/2007/relationships/hdphoto" Target="../media/hdphoto6.wdp"/><Relationship Id="rId18" Type="http://schemas.openxmlformats.org/officeDocument/2006/relationships/image" Target="../media/image13.png"/><Relationship Id="rId3" Type="http://schemas.microsoft.com/office/2007/relationships/hdphoto" Target="../media/hdphoto1.wdp"/><Relationship Id="rId21" Type="http://schemas.microsoft.com/office/2007/relationships/hdphoto" Target="../media/hdphoto10.wdp"/><Relationship Id="rId7" Type="http://schemas.microsoft.com/office/2007/relationships/hdphoto" Target="../media/hdphoto3.wdp"/><Relationship Id="rId12" Type="http://schemas.openxmlformats.org/officeDocument/2006/relationships/image" Target="../media/image10.png"/><Relationship Id="rId17" Type="http://schemas.microsoft.com/office/2007/relationships/hdphoto" Target="../media/hdphoto8.wdp"/><Relationship Id="rId2" Type="http://schemas.openxmlformats.org/officeDocument/2006/relationships/image" Target="../media/image5.png"/><Relationship Id="rId16" Type="http://schemas.openxmlformats.org/officeDocument/2006/relationships/image" Target="../media/image12.png"/><Relationship Id="rId20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microsoft.com/office/2007/relationships/hdphoto" Target="../media/hdphoto5.wdp"/><Relationship Id="rId5" Type="http://schemas.microsoft.com/office/2007/relationships/hdphoto" Target="../media/hdphoto2.wdp"/><Relationship Id="rId15" Type="http://schemas.microsoft.com/office/2007/relationships/hdphoto" Target="../media/hdphoto7.wdp"/><Relationship Id="rId10" Type="http://schemas.openxmlformats.org/officeDocument/2006/relationships/image" Target="../media/image9.png"/><Relationship Id="rId19" Type="http://schemas.microsoft.com/office/2007/relationships/hdphoto" Target="../media/hdphoto9.wdp"/><Relationship Id="rId4" Type="http://schemas.openxmlformats.org/officeDocument/2006/relationships/image" Target="../media/image6.png"/><Relationship Id="rId9" Type="http://schemas.microsoft.com/office/2007/relationships/hdphoto" Target="../media/hdphoto4.wdp"/><Relationship Id="rId1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02406"/>
            <a:ext cx="9144000" cy="1157943"/>
          </a:xfrm>
        </p:spPr>
        <p:txBody>
          <a:bodyPr>
            <a:normAutofit/>
          </a:bodyPr>
          <a:lstStyle/>
          <a:p>
            <a:r>
              <a:rPr lang="ru-RU" sz="2800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АНАЛИЗ УЯЗВИМОСТЕЙ КРИПТОАЛГОРИТМА RSA ПРИ ЕГО АППАРАТНОЙ РЕАЛИЗАЦИ</a:t>
            </a:r>
            <a:endParaRPr lang="ru-RU" sz="2800" b="1" dirty="0">
              <a:solidFill>
                <a:srgbClr val="0B4D9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868477" y="2401368"/>
            <a:ext cx="9309904" cy="3966029"/>
          </a:xfrm>
        </p:spPr>
        <p:txBody>
          <a:bodyPr>
            <a:normAutofit/>
          </a:bodyPr>
          <a:lstStyle/>
          <a:p>
            <a:pPr algn="r">
              <a:lnSpc>
                <a:spcPct val="30000"/>
              </a:lnSpc>
            </a:pP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  <a:p>
            <a:pPr algn="r">
              <a:lnSpc>
                <a:spcPct val="30000"/>
              </a:lnSpc>
            </a:pP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  <a:p>
            <a:pPr algn="r">
              <a:lnSpc>
                <a:spcPct val="30000"/>
              </a:lnSpc>
            </a:pPr>
            <a:r>
              <a:rPr lang="ru-RU" b="1" dirty="0">
                <a:solidFill>
                  <a:srgbClr val="0B4D9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Горелкин</a:t>
            </a:r>
            <a:r>
              <a:rPr lang="en-US" b="1" dirty="0">
                <a:solidFill>
                  <a:srgbClr val="0B4D9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b="1" dirty="0">
                <a:solidFill>
                  <a:srgbClr val="0B4D9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Богдан Константинович</a:t>
            </a:r>
            <a:br>
              <a:rPr lang="ru-RU" b="1" dirty="0">
                <a:solidFill>
                  <a:srgbClr val="0B4D9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ru-RU" b="1" dirty="0">
              <a:solidFill>
                <a:srgbClr val="0B4D9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>
              <a:lnSpc>
                <a:spcPct val="30000"/>
              </a:lnSpc>
            </a:pPr>
            <a:r>
              <a:rPr lang="ru-RU" b="1" dirty="0">
                <a:solidFill>
                  <a:srgbClr val="0B4D9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гр. 168-М</a:t>
            </a: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  <a:p>
            <a:pPr algn="r">
              <a:lnSpc>
                <a:spcPct val="30000"/>
              </a:lnSpc>
            </a:pPr>
            <a:endParaRPr lang="ru-RU" dirty="0">
              <a:solidFill>
                <a:schemeClr val="accent5">
                  <a:lumMod val="75000"/>
                </a:schemeClr>
              </a:solidFill>
            </a:endParaRPr>
          </a:p>
          <a:p>
            <a:pPr algn="r">
              <a:lnSpc>
                <a:spcPct val="30000"/>
              </a:lnSpc>
            </a:pPr>
            <a:r>
              <a:rPr lang="ru-RU" sz="1800" u="sng" dirty="0">
                <a:solidFill>
                  <a:schemeClr val="accent5">
                    <a:lumMod val="75000"/>
                  </a:schemeClr>
                </a:solidFill>
              </a:rPr>
              <a:t>Научный руководитель:</a:t>
            </a:r>
          </a:p>
          <a:p>
            <a:pPr algn="r">
              <a:lnSpc>
                <a:spcPct val="30000"/>
              </a:lnSpc>
            </a:pPr>
            <a:r>
              <a:rPr lang="ru-RU" sz="1800" dirty="0">
                <a:solidFill>
                  <a:schemeClr val="accent5">
                    <a:lumMod val="75000"/>
                  </a:schemeClr>
                </a:solidFill>
              </a:rPr>
              <a:t>Рогожников Евгений Васильевич</a:t>
            </a:r>
          </a:p>
          <a:p>
            <a:pPr algn="r">
              <a:lnSpc>
                <a:spcPct val="30000"/>
              </a:lnSpc>
            </a:pPr>
            <a:r>
              <a:rPr lang="ru-RU" sz="1800" dirty="0">
                <a:solidFill>
                  <a:schemeClr val="accent5">
                    <a:lumMod val="75000"/>
                  </a:schemeClr>
                </a:solidFill>
              </a:rPr>
              <a:t>Кандидат технических наук, доцент</a:t>
            </a:r>
          </a:p>
          <a:p>
            <a:pPr algn="r">
              <a:lnSpc>
                <a:spcPct val="30000"/>
              </a:lnSpc>
            </a:pP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  <a:p>
            <a:pPr algn="r">
              <a:lnSpc>
                <a:spcPct val="30000"/>
              </a:lnSpc>
            </a:pPr>
            <a:r>
              <a:rPr lang="ru-RU" sz="1800" u="sng" dirty="0">
                <a:solidFill>
                  <a:schemeClr val="accent5">
                    <a:lumMod val="75000"/>
                  </a:schemeClr>
                </a:solidFill>
              </a:rPr>
              <a:t>Консультант</a:t>
            </a:r>
            <a:r>
              <a:rPr lang="ru-RU" sz="1800" dirty="0">
                <a:solidFill>
                  <a:schemeClr val="accent5">
                    <a:lumMod val="75000"/>
                  </a:schemeClr>
                </a:solidFill>
              </a:rPr>
              <a:t>:</a:t>
            </a:r>
            <a:endParaRPr lang="en-US" sz="1800" dirty="0">
              <a:solidFill>
                <a:schemeClr val="accent5">
                  <a:lumMod val="75000"/>
                </a:schemeClr>
              </a:solidFill>
            </a:endParaRPr>
          </a:p>
          <a:p>
            <a:pPr algn="r">
              <a:lnSpc>
                <a:spcPct val="30000"/>
              </a:lnSpc>
            </a:pPr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>Sebastien PILLEMENT</a:t>
            </a:r>
          </a:p>
          <a:p>
            <a:pPr algn="r">
              <a:lnSpc>
                <a:spcPct val="30000"/>
              </a:lnSpc>
            </a:pPr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>Professor of Embedded Real Time Systems</a:t>
            </a:r>
          </a:p>
          <a:p>
            <a:pPr algn="r">
              <a:lnSpc>
                <a:spcPct val="30000"/>
              </a:lnSpc>
            </a:pPr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>Research at the IETR laboratory</a:t>
            </a:r>
            <a:endParaRPr lang="ru-RU" sz="1800" dirty="0">
              <a:solidFill>
                <a:schemeClr val="accent5">
                  <a:lumMod val="75000"/>
                </a:schemeClr>
              </a:solidFill>
            </a:endParaRPr>
          </a:p>
          <a:p>
            <a:pPr algn="r">
              <a:lnSpc>
                <a:spcPct val="30000"/>
              </a:lnSpc>
            </a:pPr>
            <a:endParaRPr lang="en-US" dirty="0"/>
          </a:p>
          <a:p>
            <a:pPr algn="r">
              <a:lnSpc>
                <a:spcPct val="30000"/>
              </a:lnSpc>
            </a:pP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  <a:p>
            <a:pPr>
              <a:lnSpc>
                <a:spcPct val="30000"/>
              </a:lnSpc>
            </a:pPr>
            <a:r>
              <a:rPr lang="ru-RU" dirty="0">
                <a:solidFill>
                  <a:schemeClr val="accent5">
                    <a:lumMod val="75000"/>
                  </a:schemeClr>
                </a:solidFill>
              </a:rPr>
              <a:t>Томск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2020 </a:t>
            </a:r>
            <a:endParaRPr lang="ru-RU" sz="2800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8AC239D-6DFC-4665-AFE6-3ED453F274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5749" y="78249"/>
            <a:ext cx="7720502" cy="77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659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0"/>
            <a:ext cx="8858250" cy="1325563"/>
          </a:xfrm>
        </p:spPr>
        <p:txBody>
          <a:bodyPr>
            <a:noAutofit/>
          </a:bodyPr>
          <a:lstStyle/>
          <a:p>
            <a:pPr lvl="1" algn="l" rtl="0">
              <a:lnSpc>
                <a:spcPct val="90000"/>
              </a:lnSpc>
              <a:spcBef>
                <a:spcPct val="0"/>
              </a:spcBef>
            </a:pPr>
            <a:r>
              <a:rPr lang="ru-RU" sz="4800" dirty="0">
                <a:solidFill>
                  <a:srgbClr val="0D5095"/>
                </a:solidFill>
              </a:rPr>
              <a:t>Атака по сторонним каналам</a:t>
            </a:r>
            <a:br>
              <a:rPr lang="ru-RU" sz="4800" dirty="0">
                <a:solidFill>
                  <a:srgbClr val="0D5095"/>
                </a:solidFill>
              </a:rPr>
            </a:br>
            <a:r>
              <a:rPr lang="en-US" sz="4800" dirty="0">
                <a:solidFill>
                  <a:srgbClr val="0D5095"/>
                </a:solidFill>
              </a:rPr>
              <a:t>Side Channel Attacks (SCA)</a:t>
            </a:r>
            <a:endParaRPr lang="ru-RU" sz="4800" dirty="0">
              <a:solidFill>
                <a:srgbClr val="0D5095"/>
              </a:solidFill>
            </a:endParaRPr>
          </a:p>
        </p:txBody>
      </p:sp>
      <p:sp>
        <p:nvSpPr>
          <p:cNvPr id="23" name="Text Box 12"/>
          <p:cNvSpPr txBox="1">
            <a:spLocks noChangeArrowheads="1"/>
          </p:cNvSpPr>
          <p:nvPr/>
        </p:nvSpPr>
        <p:spPr bwMode="auto">
          <a:xfrm>
            <a:off x="11835812" y="6396335"/>
            <a:ext cx="35618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2400" dirty="0">
                <a:solidFill>
                  <a:srgbClr val="0B4D91"/>
                </a:solidFill>
              </a:rPr>
              <a:t>9</a:t>
            </a:r>
          </a:p>
        </p:txBody>
      </p:sp>
      <p:sp>
        <p:nvSpPr>
          <p:cNvPr id="63" name="Rectangle 15">
            <a:extLst>
              <a:ext uri="{FF2B5EF4-FFF2-40B4-BE49-F238E27FC236}">
                <a16:creationId xmlns:a16="http://schemas.microsoft.com/office/drawing/2014/main" id="{576E646D-D56C-49AD-A063-C9BA42E65D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2020" y="1429335"/>
            <a:ext cx="7557228" cy="338554"/>
          </a:xfrm>
          <a:prstGeom prst="rect">
            <a:avLst/>
          </a:prstGeom>
          <a:solidFill>
            <a:srgbClr val="0B4D9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r>
              <a:rPr lang="ru-RU" altLang="ru-RU" sz="1600" dirty="0">
                <a:solidFill>
                  <a:schemeClr val="bg1"/>
                </a:solidFill>
              </a:rPr>
              <a:t>направлены на уязвимость криптосистемы при ее практической реализации</a:t>
            </a:r>
            <a:endParaRPr lang="en-US" altLang="ru-RU" sz="1600" dirty="0">
              <a:solidFill>
                <a:schemeClr val="bg1"/>
              </a:solidFill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E922F63-0264-49C9-9E27-78ED6B79E2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8350" y="2052637"/>
            <a:ext cx="7981950" cy="416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926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067050" y="310380"/>
            <a:ext cx="8496300" cy="1325563"/>
          </a:xfrm>
        </p:spPr>
        <p:txBody>
          <a:bodyPr>
            <a:noAutofit/>
          </a:bodyPr>
          <a:lstStyle/>
          <a:p>
            <a:pPr lvl="1" algn="l" rtl="0">
              <a:lnSpc>
                <a:spcPct val="90000"/>
              </a:lnSpc>
              <a:spcBef>
                <a:spcPct val="0"/>
              </a:spcBef>
            </a:pPr>
            <a:r>
              <a:rPr lang="ru-RU" sz="4800" dirty="0">
                <a:solidFill>
                  <a:srgbClr val="0D5095"/>
                </a:solidFill>
              </a:rPr>
              <a:t>Атаки по температуре</a:t>
            </a:r>
          </a:p>
        </p:txBody>
      </p:sp>
      <p:sp>
        <p:nvSpPr>
          <p:cNvPr id="23" name="Text Box 12"/>
          <p:cNvSpPr txBox="1">
            <a:spLocks noChangeArrowheads="1"/>
          </p:cNvSpPr>
          <p:nvPr/>
        </p:nvSpPr>
        <p:spPr bwMode="auto">
          <a:xfrm>
            <a:off x="11664291" y="6396335"/>
            <a:ext cx="52770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ru-RU" sz="2400" dirty="0">
                <a:solidFill>
                  <a:srgbClr val="0B4D91"/>
                </a:solidFill>
              </a:rPr>
              <a:t>10</a:t>
            </a:r>
            <a:endParaRPr lang="ru-RU" altLang="ru-RU" sz="2400" dirty="0">
              <a:solidFill>
                <a:srgbClr val="0B4D91"/>
              </a:solidFill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294AA07-4CA8-4EAB-9496-D1B3D52C6A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587134"/>
            <a:ext cx="7896750" cy="3136899"/>
          </a:xfrm>
          <a:prstGeom prst="rect">
            <a:avLst/>
          </a:prstGeom>
        </p:spPr>
      </p:pic>
      <p:sp>
        <p:nvSpPr>
          <p:cNvPr id="24" name="Rectangle 17">
            <a:extLst>
              <a:ext uri="{FF2B5EF4-FFF2-40B4-BE49-F238E27FC236}">
                <a16:creationId xmlns:a16="http://schemas.microsoft.com/office/drawing/2014/main" id="{16ED154C-ED7C-4F00-B8E3-F4DF6F239E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8650" y="4909405"/>
            <a:ext cx="7896750" cy="461665"/>
          </a:xfrm>
          <a:prstGeom prst="rect">
            <a:avLst/>
          </a:prstGeom>
          <a:solidFill>
            <a:schemeClr val="bg1"/>
          </a:solidFill>
          <a:ln w="12700">
            <a:solidFill>
              <a:srgbClr val="0B4D91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lvl="1" algn="ctr">
              <a:spcBef>
                <a:spcPct val="0"/>
              </a:spcBef>
              <a:buFontTx/>
              <a:buNone/>
            </a:pPr>
            <a:r>
              <a:rPr lang="ru-RU" sz="1200" dirty="0">
                <a:solidFill>
                  <a:schemeClr val="accent5"/>
                </a:solidFill>
              </a:rPr>
              <a:t>Наибольшая вероятность возникновения ошибок вычислений возникает между 150 и 160 ◦C. Средняя температура индукции неисправности составляет 154,4 ◦C.</a:t>
            </a:r>
            <a:endParaRPr lang="ru-RU" altLang="ru-RU" sz="1200" dirty="0">
              <a:solidFill>
                <a:schemeClr val="accent5"/>
              </a:solidFill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4ABB41CA-32FA-4A3B-8F4C-4905EFA0D2B9}"/>
              </a:ext>
            </a:extLst>
          </p:cNvPr>
          <p:cNvSpPr/>
          <p:nvPr/>
        </p:nvSpPr>
        <p:spPr>
          <a:xfrm>
            <a:off x="5172075" y="6245585"/>
            <a:ext cx="6096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1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*</a:t>
            </a:r>
            <a:r>
              <a:rPr lang="fr-FR" sz="1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Hutter M., Schmidt M. (2014). The </a:t>
            </a:r>
            <a:r>
              <a:rPr lang="fr-FR" sz="1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Temperature</a:t>
            </a:r>
            <a:r>
              <a:rPr lang="fr-FR" sz="1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fr-FR" sz="1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Side</a:t>
            </a:r>
            <a:r>
              <a:rPr lang="fr-FR" sz="1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Channel and </a:t>
            </a:r>
            <a:r>
              <a:rPr lang="fr-FR" sz="1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Heating</a:t>
            </a:r>
            <a:r>
              <a:rPr lang="fr-FR" sz="1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fr-FR" sz="1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Fault</a:t>
            </a:r>
            <a:r>
              <a:rPr lang="fr-FR" sz="1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fr-FR" sz="1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Attacks</a:t>
            </a:r>
            <a:r>
              <a:rPr lang="fr-FR" sz="1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. </a:t>
            </a:r>
            <a:r>
              <a:rPr lang="fr-FR" sz="1400" i="1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Cryptography</a:t>
            </a:r>
            <a:r>
              <a:rPr lang="fr-FR" sz="1400" i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fr-FR" sz="1400" i="1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ePrint</a:t>
            </a:r>
            <a:r>
              <a:rPr lang="fr-FR" sz="1400" i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Archive</a:t>
            </a:r>
            <a:r>
              <a:rPr lang="fr-FR" sz="1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, 190</a:t>
            </a:r>
            <a:endParaRPr lang="ru-RU" sz="1400" dirty="0"/>
          </a:p>
        </p:txBody>
      </p:sp>
      <p:sp>
        <p:nvSpPr>
          <p:cNvPr id="26" name="Rectangle 16">
            <a:extLst>
              <a:ext uri="{FF2B5EF4-FFF2-40B4-BE49-F238E27FC236}">
                <a16:creationId xmlns:a16="http://schemas.microsoft.com/office/drawing/2014/main" id="{B69B4BD4-3B2A-4929-BF45-5C9EE4A8C3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25400" y="1884638"/>
            <a:ext cx="3413188" cy="3136899"/>
          </a:xfrm>
          <a:prstGeom prst="rect">
            <a:avLst/>
          </a:prstGeom>
          <a:solidFill>
            <a:srgbClr val="0B4D9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indent="36000" algn="ctr">
              <a:spcBef>
                <a:spcPts val="0"/>
              </a:spcBef>
              <a:buNone/>
            </a:pPr>
            <a:r>
              <a:rPr lang="ru-RU" altLang="ru-RU" sz="1600" dirty="0">
                <a:solidFill>
                  <a:schemeClr val="bg1"/>
                </a:solidFill>
              </a:rPr>
              <a:t>При реализации алгоритмов криптографического устройства</a:t>
            </a:r>
          </a:p>
          <a:p>
            <a:pPr marL="0" indent="36000" algn="ctr">
              <a:spcBef>
                <a:spcPts val="0"/>
              </a:spcBef>
              <a:buNone/>
            </a:pPr>
            <a:r>
              <a:rPr lang="ru-RU" altLang="ru-RU" sz="1600" dirty="0">
                <a:solidFill>
                  <a:schemeClr val="bg1"/>
                </a:solidFill>
              </a:rPr>
              <a:t>сохранение секретного ключа происходит в энергонезависимой памяти и, при необходимости, загружается в SRAM. Этот ключ всегда загружается в одну и ту же ячейку памяти в SRAM, поскольку программный код или аппаратная реализация обычно задаются при реализации и не подлежат изменению.</a:t>
            </a:r>
            <a:endParaRPr lang="en-US" altLang="ru-RU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3941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1" algn="ctr" rtl="0">
              <a:lnSpc>
                <a:spcPct val="90000"/>
              </a:lnSpc>
              <a:spcBef>
                <a:spcPct val="0"/>
              </a:spcBef>
            </a:pPr>
            <a:r>
              <a:rPr lang="ru-RU" altLang="ru-RU" sz="4800" b="1" dirty="0">
                <a:solidFill>
                  <a:srgbClr val="0D5095"/>
                </a:solidFill>
              </a:rPr>
              <a:t>Процесс реализации экспериментальной установки</a:t>
            </a:r>
            <a:endParaRPr lang="ru-RU" sz="6600" b="1" dirty="0"/>
          </a:p>
        </p:txBody>
      </p:sp>
      <p:sp>
        <p:nvSpPr>
          <p:cNvPr id="8" name="Rectangle 17"/>
          <p:cNvSpPr>
            <a:spLocks noChangeArrowheads="1"/>
          </p:cNvSpPr>
          <p:nvPr/>
        </p:nvSpPr>
        <p:spPr bwMode="auto">
          <a:xfrm>
            <a:off x="7476554" y="3082596"/>
            <a:ext cx="4319587" cy="276999"/>
          </a:xfrm>
          <a:prstGeom prst="rect">
            <a:avLst/>
          </a:prstGeom>
          <a:solidFill>
            <a:schemeClr val="bg1"/>
          </a:solidFill>
          <a:ln w="12700">
            <a:solidFill>
              <a:srgbClr val="0B4D9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lvl="1" algn="ctr">
              <a:spcBef>
                <a:spcPct val="0"/>
              </a:spcBef>
              <a:buFontTx/>
              <a:buNone/>
            </a:pPr>
            <a:r>
              <a:rPr lang="ru-RU" altLang="ru-RU" sz="1200" dirty="0">
                <a:solidFill>
                  <a:schemeClr val="accent5"/>
                </a:solidFill>
              </a:rPr>
              <a:t>Вычисление публичного и секретного ключей</a:t>
            </a:r>
          </a:p>
        </p:txBody>
      </p:sp>
      <p:sp>
        <p:nvSpPr>
          <p:cNvPr id="9" name="Rectangle 17"/>
          <p:cNvSpPr>
            <a:spLocks noChangeArrowheads="1"/>
          </p:cNvSpPr>
          <p:nvPr/>
        </p:nvSpPr>
        <p:spPr bwMode="auto">
          <a:xfrm>
            <a:off x="7476555" y="3527950"/>
            <a:ext cx="4319587" cy="646331"/>
          </a:xfrm>
          <a:prstGeom prst="rect">
            <a:avLst/>
          </a:prstGeom>
          <a:solidFill>
            <a:schemeClr val="bg1"/>
          </a:solidFill>
          <a:ln w="12700">
            <a:solidFill>
              <a:srgbClr val="0B4D9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lvl="1" algn="ctr">
              <a:spcBef>
                <a:spcPct val="0"/>
              </a:spcBef>
              <a:buFontTx/>
              <a:buNone/>
            </a:pPr>
            <a:r>
              <a:rPr lang="ru-RU" sz="1200" dirty="0">
                <a:solidFill>
                  <a:schemeClr val="accent5"/>
                </a:solidFill>
              </a:rPr>
              <a:t>Получение зашифрованное сообщения и дешифровка на микроконтроллере stm32 для проверки правильности шифрования</a:t>
            </a:r>
            <a:endParaRPr lang="ru-RU" altLang="ru-RU" sz="1200" dirty="0">
              <a:solidFill>
                <a:schemeClr val="accent5"/>
              </a:solidFill>
            </a:endParaRPr>
          </a:p>
        </p:txBody>
      </p:sp>
      <p:sp>
        <p:nvSpPr>
          <p:cNvPr id="10" name="Rectangle 17"/>
          <p:cNvSpPr>
            <a:spLocks noChangeArrowheads="1"/>
          </p:cNvSpPr>
          <p:nvPr/>
        </p:nvSpPr>
        <p:spPr bwMode="auto">
          <a:xfrm>
            <a:off x="7476557" y="4337462"/>
            <a:ext cx="4319588" cy="276999"/>
          </a:xfrm>
          <a:prstGeom prst="rect">
            <a:avLst/>
          </a:prstGeom>
          <a:solidFill>
            <a:schemeClr val="bg1"/>
          </a:solidFill>
          <a:ln w="12700">
            <a:solidFill>
              <a:srgbClr val="0B4D9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58775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1" algn="ctr">
              <a:spcBef>
                <a:spcPct val="0"/>
              </a:spcBef>
              <a:buFontTx/>
              <a:buNone/>
            </a:pPr>
            <a:r>
              <a:rPr lang="ru-RU" sz="1200" dirty="0">
                <a:solidFill>
                  <a:schemeClr val="accent5"/>
                </a:solidFill>
              </a:rPr>
              <a:t>Дешифрование сообщения на </a:t>
            </a:r>
            <a:r>
              <a:rPr lang="en-US" sz="1200" dirty="0">
                <a:solidFill>
                  <a:schemeClr val="accent5"/>
                </a:solidFill>
              </a:rPr>
              <a:t>STM32 </a:t>
            </a:r>
            <a:r>
              <a:rPr lang="ru-RU" sz="1200" dirty="0">
                <a:solidFill>
                  <a:schemeClr val="accent5"/>
                </a:solidFill>
              </a:rPr>
              <a:t>в цикле</a:t>
            </a:r>
            <a:endParaRPr lang="ru-RU" altLang="ru-RU" sz="1200" dirty="0">
              <a:solidFill>
                <a:schemeClr val="accent5"/>
              </a:solidFill>
            </a:endParaRPr>
          </a:p>
        </p:txBody>
      </p:sp>
      <p:sp>
        <p:nvSpPr>
          <p:cNvPr id="23" name="Text Box 12"/>
          <p:cNvSpPr txBox="1">
            <a:spLocks noChangeArrowheads="1"/>
          </p:cNvSpPr>
          <p:nvPr/>
        </p:nvSpPr>
        <p:spPr bwMode="auto">
          <a:xfrm>
            <a:off x="11680803" y="6400835"/>
            <a:ext cx="51119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ru-RU" sz="2400" dirty="0">
                <a:solidFill>
                  <a:srgbClr val="0B4D91"/>
                </a:solidFill>
              </a:rPr>
              <a:t>11</a:t>
            </a:r>
            <a:endParaRPr lang="ru-RU" altLang="ru-RU" sz="2400" dirty="0">
              <a:solidFill>
                <a:srgbClr val="0B4D91"/>
              </a:solidFill>
            </a:endParaRPr>
          </a:p>
        </p:txBody>
      </p:sp>
      <p:sp>
        <p:nvSpPr>
          <p:cNvPr id="25" name="Rectangle 15">
            <a:extLst>
              <a:ext uri="{FF2B5EF4-FFF2-40B4-BE49-F238E27FC236}">
                <a16:creationId xmlns:a16="http://schemas.microsoft.com/office/drawing/2014/main" id="{7E19AFC3-7371-4900-B70D-261F683FC9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9532" y="1851682"/>
            <a:ext cx="3841325" cy="707886"/>
          </a:xfrm>
          <a:prstGeom prst="rect">
            <a:avLst/>
          </a:prstGeom>
          <a:solidFill>
            <a:srgbClr val="0B4D9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r>
              <a:rPr lang="ru-RU" altLang="ru-RU" sz="2000" dirty="0">
                <a:solidFill>
                  <a:schemeClr val="bg1"/>
                </a:solidFill>
              </a:rPr>
              <a:t>Этапы получения экспериментальных данных</a:t>
            </a:r>
            <a:endParaRPr lang="en-US" altLang="ru-RU" sz="2000" dirty="0">
              <a:solidFill>
                <a:schemeClr val="bg1"/>
              </a:solidFill>
            </a:endParaRPr>
          </a:p>
        </p:txBody>
      </p:sp>
      <p:cxnSp>
        <p:nvCxnSpPr>
          <p:cNvPr id="26" name="Соединитель: уступ 25">
            <a:extLst>
              <a:ext uri="{FF2B5EF4-FFF2-40B4-BE49-F238E27FC236}">
                <a16:creationId xmlns:a16="http://schemas.microsoft.com/office/drawing/2014/main" id="{E0D739AD-B222-414F-B644-EA67C54BFB43}"/>
              </a:ext>
            </a:extLst>
          </p:cNvPr>
          <p:cNvCxnSpPr>
            <a:cxnSpLocks/>
            <a:stCxn id="25" idx="3"/>
            <a:endCxn id="8" idx="0"/>
          </p:cNvCxnSpPr>
          <p:nvPr/>
        </p:nvCxnSpPr>
        <p:spPr>
          <a:xfrm>
            <a:off x="8420857" y="2205625"/>
            <a:ext cx="1215491" cy="87697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17">
            <a:extLst>
              <a:ext uri="{FF2B5EF4-FFF2-40B4-BE49-F238E27FC236}">
                <a16:creationId xmlns:a16="http://schemas.microsoft.com/office/drawing/2014/main" id="{8E11D01C-5825-48F6-8198-ACFD55DCD4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76558" y="4778999"/>
            <a:ext cx="4319587" cy="461665"/>
          </a:xfrm>
          <a:prstGeom prst="rect">
            <a:avLst/>
          </a:prstGeom>
          <a:solidFill>
            <a:schemeClr val="bg1"/>
          </a:solidFill>
          <a:ln w="12700">
            <a:solidFill>
              <a:srgbClr val="0B4D9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lvl="1" algn="ctr">
              <a:spcBef>
                <a:spcPct val="0"/>
              </a:spcBef>
              <a:buFontTx/>
              <a:buNone/>
            </a:pPr>
            <a:r>
              <a:rPr lang="ru-RU" sz="1200" dirty="0">
                <a:solidFill>
                  <a:schemeClr val="accent5"/>
                </a:solidFill>
              </a:rPr>
              <a:t>Получение напряжения от встроенного датчика температуры </a:t>
            </a:r>
            <a:r>
              <a:rPr lang="en-US" sz="1200" dirty="0">
                <a:solidFill>
                  <a:schemeClr val="accent5"/>
                </a:solidFill>
              </a:rPr>
              <a:t>STM32 </a:t>
            </a:r>
            <a:r>
              <a:rPr lang="ru-RU" sz="1200" dirty="0">
                <a:solidFill>
                  <a:schemeClr val="accent5"/>
                </a:solidFill>
              </a:rPr>
              <a:t>по </a:t>
            </a:r>
            <a:r>
              <a:rPr lang="en-US" sz="1200" dirty="0">
                <a:solidFill>
                  <a:schemeClr val="accent5"/>
                </a:solidFill>
              </a:rPr>
              <a:t>DMA</a:t>
            </a:r>
            <a:endParaRPr lang="ru-RU" altLang="ru-RU" sz="1200" dirty="0">
              <a:solidFill>
                <a:schemeClr val="accent5"/>
              </a:solidFill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7B7A9E1D-C1E1-413E-BD49-23A336B991B7}"/>
              </a:ext>
            </a:extLst>
          </p:cNvPr>
          <p:cNvSpPr/>
          <p:nvPr/>
        </p:nvSpPr>
        <p:spPr>
          <a:xfrm>
            <a:off x="306742" y="2644955"/>
            <a:ext cx="6446483" cy="32030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BD333C04-167C-4B67-9498-C5F912F8874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59770" y="3162617"/>
            <a:ext cx="5940425" cy="1847215"/>
          </a:xfrm>
          <a:prstGeom prst="rect">
            <a:avLst/>
          </a:prstGeom>
        </p:spPr>
      </p:pic>
      <p:cxnSp>
        <p:nvCxnSpPr>
          <p:cNvPr id="6" name="Соединитель: уступ 5">
            <a:extLst>
              <a:ext uri="{FF2B5EF4-FFF2-40B4-BE49-F238E27FC236}">
                <a16:creationId xmlns:a16="http://schemas.microsoft.com/office/drawing/2014/main" id="{A9DEA530-AD90-4510-B1CB-A626543690AF}"/>
              </a:ext>
            </a:extLst>
          </p:cNvPr>
          <p:cNvCxnSpPr>
            <a:stCxn id="8" idx="1"/>
            <a:endCxn id="3" idx="3"/>
          </p:cNvCxnSpPr>
          <p:nvPr/>
        </p:nvCxnSpPr>
        <p:spPr>
          <a:xfrm rot="10800000" flipV="1">
            <a:off x="6753226" y="3221096"/>
            <a:ext cx="723329" cy="102539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E6F49F00-C49A-4A69-99D0-985F936112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9721" y="3469906"/>
            <a:ext cx="4200525" cy="1381125"/>
          </a:xfrm>
          <a:prstGeom prst="rect">
            <a:avLst/>
          </a:prstGeom>
        </p:spPr>
      </p:pic>
      <p:cxnSp>
        <p:nvCxnSpPr>
          <p:cNvPr id="33" name="Соединитель: уступ 32">
            <a:extLst>
              <a:ext uri="{FF2B5EF4-FFF2-40B4-BE49-F238E27FC236}">
                <a16:creationId xmlns:a16="http://schemas.microsoft.com/office/drawing/2014/main" id="{8CE4DCA3-221C-4FDE-90A6-D28E8A1F6C71}"/>
              </a:ext>
            </a:extLst>
          </p:cNvPr>
          <p:cNvCxnSpPr>
            <a:cxnSpLocks/>
            <a:stCxn id="9" idx="1"/>
            <a:endCxn id="3" idx="3"/>
          </p:cNvCxnSpPr>
          <p:nvPr/>
        </p:nvCxnSpPr>
        <p:spPr>
          <a:xfrm rot="10800000" flipV="1">
            <a:off x="6753225" y="3851116"/>
            <a:ext cx="723330" cy="39537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Рисунок 2">
            <a:extLst>
              <a:ext uri="{FF2B5EF4-FFF2-40B4-BE49-F238E27FC236}">
                <a16:creationId xmlns:a16="http://schemas.microsoft.com/office/drawing/2014/main" id="{4BD6EE10-786B-4210-B1CB-87F26E34DF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970" y="2983913"/>
            <a:ext cx="2486025" cy="2447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9" name="Соединитель: уступ 38">
            <a:extLst>
              <a:ext uri="{FF2B5EF4-FFF2-40B4-BE49-F238E27FC236}">
                <a16:creationId xmlns:a16="http://schemas.microsoft.com/office/drawing/2014/main" id="{9035FEFE-8CEF-4CA4-A541-72B5A6916BE8}"/>
              </a:ext>
            </a:extLst>
          </p:cNvPr>
          <p:cNvCxnSpPr>
            <a:cxnSpLocks/>
            <a:stCxn id="10" idx="1"/>
            <a:endCxn id="3" idx="3"/>
          </p:cNvCxnSpPr>
          <p:nvPr/>
        </p:nvCxnSpPr>
        <p:spPr>
          <a:xfrm rot="10800000">
            <a:off x="6753225" y="4246488"/>
            <a:ext cx="723332" cy="22947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9" name="Рисунок 2">
            <a:extLst>
              <a:ext uri="{FF2B5EF4-FFF2-40B4-BE49-F238E27FC236}">
                <a16:creationId xmlns:a16="http://schemas.microsoft.com/office/drawing/2014/main" id="{22AA14AF-3046-4B12-A5D4-93D9544909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3637" y="2762956"/>
            <a:ext cx="3932692" cy="2889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1" name="Соединитель: уступ 40">
            <a:extLst>
              <a:ext uri="{FF2B5EF4-FFF2-40B4-BE49-F238E27FC236}">
                <a16:creationId xmlns:a16="http://schemas.microsoft.com/office/drawing/2014/main" id="{D4BA557A-3917-4D2A-B757-9A7466294D62}"/>
              </a:ext>
            </a:extLst>
          </p:cNvPr>
          <p:cNvCxnSpPr>
            <a:cxnSpLocks/>
            <a:stCxn id="36" idx="1"/>
            <a:endCxn id="3" idx="3"/>
          </p:cNvCxnSpPr>
          <p:nvPr/>
        </p:nvCxnSpPr>
        <p:spPr>
          <a:xfrm rot="10800000">
            <a:off x="6753226" y="4246488"/>
            <a:ext cx="723333" cy="76334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00" name="Рисунок 3">
            <a:extLst>
              <a:ext uri="{FF2B5EF4-FFF2-40B4-BE49-F238E27FC236}">
                <a16:creationId xmlns:a16="http://schemas.microsoft.com/office/drawing/2014/main" id="{9BDF5855-13AE-4385-8FF9-CCDAEE49A3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8713" y="5431838"/>
            <a:ext cx="2835275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20720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599" y="0"/>
            <a:ext cx="9572625" cy="1325563"/>
          </a:xfrm>
        </p:spPr>
        <p:txBody>
          <a:bodyPr>
            <a:noAutofit/>
          </a:bodyPr>
          <a:lstStyle/>
          <a:p>
            <a:pPr lvl="1" algn="l" rtl="0">
              <a:lnSpc>
                <a:spcPct val="90000"/>
              </a:lnSpc>
              <a:spcBef>
                <a:spcPct val="0"/>
              </a:spcBef>
            </a:pPr>
            <a:r>
              <a:rPr lang="ru-RU" sz="4800" dirty="0">
                <a:solidFill>
                  <a:srgbClr val="0D5095"/>
                </a:solidFill>
              </a:rPr>
              <a:t>Экспериментальная установка</a:t>
            </a: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227E1668-B344-40BD-A5A4-8EF7B3E62E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6337" y="1128712"/>
            <a:ext cx="9839325" cy="5553075"/>
          </a:xfrm>
          <a:prstGeom prst="rect">
            <a:avLst/>
          </a:prstGeom>
        </p:spPr>
      </p:pic>
      <p:sp>
        <p:nvSpPr>
          <p:cNvPr id="22" name="Text Box 12">
            <a:extLst>
              <a:ext uri="{FF2B5EF4-FFF2-40B4-BE49-F238E27FC236}">
                <a16:creationId xmlns:a16="http://schemas.microsoft.com/office/drawing/2014/main" id="{438A00A7-ABBF-4D8B-BCAA-F9F4449A11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63083" y="6400835"/>
            <a:ext cx="52891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ru-RU" sz="2400" dirty="0">
                <a:solidFill>
                  <a:srgbClr val="0B4D91"/>
                </a:solidFill>
              </a:rPr>
              <a:t>12</a:t>
            </a:r>
            <a:endParaRPr lang="ru-RU" altLang="ru-RU" sz="2400" dirty="0">
              <a:solidFill>
                <a:srgbClr val="0B4D9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6174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-201612"/>
            <a:ext cx="8204808" cy="1325563"/>
          </a:xfrm>
        </p:spPr>
        <p:txBody>
          <a:bodyPr>
            <a:noAutofit/>
          </a:bodyPr>
          <a:lstStyle/>
          <a:p>
            <a:pPr lvl="1" algn="l" rtl="0">
              <a:lnSpc>
                <a:spcPct val="90000"/>
              </a:lnSpc>
              <a:spcBef>
                <a:spcPct val="0"/>
              </a:spcBef>
            </a:pPr>
            <a:r>
              <a:rPr lang="ru-RU" sz="4000" dirty="0">
                <a:solidFill>
                  <a:srgbClr val="0D5095"/>
                </a:solidFill>
              </a:rPr>
              <a:t>Графики температуры</a:t>
            </a:r>
          </a:p>
        </p:txBody>
      </p:sp>
      <p:graphicFrame>
        <p:nvGraphicFramePr>
          <p:cNvPr id="3" name="Таблица 2">
            <a:extLst>
              <a:ext uri="{FF2B5EF4-FFF2-40B4-BE49-F238E27FC236}">
                <a16:creationId xmlns:a16="http://schemas.microsoft.com/office/drawing/2014/main" id="{4792F7AB-371C-48B7-8A75-5E47E1F00E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0663429"/>
              </p:ext>
            </p:extLst>
          </p:nvPr>
        </p:nvGraphicFramePr>
        <p:xfrm>
          <a:off x="142870" y="1123951"/>
          <a:ext cx="5153028" cy="559117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58838">
                  <a:extLst>
                    <a:ext uri="{9D8B030D-6E8A-4147-A177-3AD203B41FA5}">
                      <a16:colId xmlns:a16="http://schemas.microsoft.com/office/drawing/2014/main" val="200476034"/>
                    </a:ext>
                  </a:extLst>
                </a:gridCol>
                <a:gridCol w="858838">
                  <a:extLst>
                    <a:ext uri="{9D8B030D-6E8A-4147-A177-3AD203B41FA5}">
                      <a16:colId xmlns:a16="http://schemas.microsoft.com/office/drawing/2014/main" val="1872967320"/>
                    </a:ext>
                  </a:extLst>
                </a:gridCol>
                <a:gridCol w="858838">
                  <a:extLst>
                    <a:ext uri="{9D8B030D-6E8A-4147-A177-3AD203B41FA5}">
                      <a16:colId xmlns:a16="http://schemas.microsoft.com/office/drawing/2014/main" val="1238946247"/>
                    </a:ext>
                  </a:extLst>
                </a:gridCol>
                <a:gridCol w="858838">
                  <a:extLst>
                    <a:ext uri="{9D8B030D-6E8A-4147-A177-3AD203B41FA5}">
                      <a16:colId xmlns:a16="http://schemas.microsoft.com/office/drawing/2014/main" val="2788036761"/>
                    </a:ext>
                  </a:extLst>
                </a:gridCol>
                <a:gridCol w="858838">
                  <a:extLst>
                    <a:ext uri="{9D8B030D-6E8A-4147-A177-3AD203B41FA5}">
                      <a16:colId xmlns:a16="http://schemas.microsoft.com/office/drawing/2014/main" val="3112581366"/>
                    </a:ext>
                  </a:extLst>
                </a:gridCol>
                <a:gridCol w="858838">
                  <a:extLst>
                    <a:ext uri="{9D8B030D-6E8A-4147-A177-3AD203B41FA5}">
                      <a16:colId xmlns:a16="http://schemas.microsoft.com/office/drawing/2014/main" val="1028203290"/>
                    </a:ext>
                  </a:extLst>
                </a:gridCol>
              </a:tblGrid>
              <a:tr h="183121">
                <a:tc gridSpan="2">
                  <a:txBody>
                    <a:bodyPr/>
                    <a:lstStyle/>
                    <a:p>
                      <a:pPr algn="ctr" hangingPunct="0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Experiment</a:t>
                      </a:r>
                      <a:endParaRPr lang="ru-RU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hangingPunct="0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</a:t>
                      </a:r>
                      <a:endParaRPr lang="ru-RU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hangingPunct="0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</a:t>
                      </a:r>
                      <a:endParaRPr lang="ru-RU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hangingPunct="0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</a:t>
                      </a:r>
                      <a:endParaRPr lang="ru-RU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hangingPunct="0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</a:t>
                      </a:r>
                      <a:endParaRPr lang="ru-RU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14546554"/>
                  </a:ext>
                </a:extLst>
              </a:tr>
              <a:tr h="183121">
                <a:tc gridSpan="2">
                  <a:txBody>
                    <a:bodyPr/>
                    <a:lstStyle/>
                    <a:p>
                      <a:pPr algn="ctr" hangingPunct="0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</a:t>
                      </a:r>
                      <a:endParaRPr lang="ru-RU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hangingPunct="0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11</a:t>
                      </a:r>
                      <a:endParaRPr lang="ru-RU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hangingPunct="0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103</a:t>
                      </a:r>
                      <a:endParaRPr lang="ru-RU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hangingPunct="0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4993</a:t>
                      </a:r>
                      <a:endParaRPr lang="ru-RU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hangingPunct="0"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10007</a:t>
                      </a:r>
                      <a:endParaRPr lang="ru-RU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52135983"/>
                  </a:ext>
                </a:extLst>
              </a:tr>
              <a:tr h="183121">
                <a:tc gridSpan="2">
                  <a:txBody>
                    <a:bodyPr/>
                    <a:lstStyle/>
                    <a:p>
                      <a:pPr algn="ctr" hangingPunct="0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q</a:t>
                      </a:r>
                      <a:endParaRPr lang="ru-RU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hangingPunct="0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13</a:t>
                      </a:r>
                      <a:endParaRPr lang="ru-RU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hangingPunct="0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107</a:t>
                      </a:r>
                      <a:endParaRPr lang="ru-RU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hangingPunct="0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4999</a:t>
                      </a:r>
                      <a:endParaRPr lang="ru-RU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hangingPunct="0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10009</a:t>
                      </a:r>
                      <a:endParaRPr lang="ru-RU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89633680"/>
                  </a:ext>
                </a:extLst>
              </a:tr>
              <a:tr h="366242">
                <a:tc gridSpan="2">
                  <a:txBody>
                    <a:bodyPr/>
                    <a:lstStyle/>
                    <a:p>
                      <a:pPr algn="ctr" hangingPunct="0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n</a:t>
                      </a:r>
                      <a:endParaRPr lang="ru-RU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hangingPunct="0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143</a:t>
                      </a:r>
                      <a:endParaRPr lang="ru-RU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hangingPunct="0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11021</a:t>
                      </a:r>
                      <a:endParaRPr lang="ru-RU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hangingPunct="0"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24960007</a:t>
                      </a:r>
                      <a:endParaRPr lang="ru-RU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hangingPunct="0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100160063</a:t>
                      </a:r>
                      <a:endParaRPr lang="ru-RU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28777118"/>
                  </a:ext>
                </a:extLst>
              </a:tr>
              <a:tr h="366242">
                <a:tc gridSpan="2">
                  <a:txBody>
                    <a:bodyPr/>
                    <a:lstStyle/>
                    <a:p>
                      <a:pPr algn="ctr" hangingPunct="0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φ(n)</a:t>
                      </a:r>
                      <a:endParaRPr lang="ru-RU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hangingPunct="0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120</a:t>
                      </a:r>
                      <a:endParaRPr lang="ru-RU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hangingPunct="0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10812</a:t>
                      </a:r>
                      <a:endParaRPr lang="ru-RU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hangingPunct="0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24950016</a:t>
                      </a:r>
                      <a:endParaRPr lang="ru-RU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hangingPunct="0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100140048</a:t>
                      </a:r>
                      <a:endParaRPr lang="ru-RU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38333578"/>
                  </a:ext>
                </a:extLst>
              </a:tr>
              <a:tr h="183121">
                <a:tc gridSpan="2">
                  <a:txBody>
                    <a:bodyPr/>
                    <a:lstStyle/>
                    <a:p>
                      <a:pPr algn="ctr" hangingPunct="0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e</a:t>
                      </a:r>
                      <a:endParaRPr lang="ru-RU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hangingPunct="0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7</a:t>
                      </a:r>
                      <a:endParaRPr lang="ru-RU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hangingPunct="0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5</a:t>
                      </a:r>
                      <a:endParaRPr lang="ru-RU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hangingPunct="0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5</a:t>
                      </a:r>
                      <a:endParaRPr lang="ru-RU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hangingPunct="0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5</a:t>
                      </a:r>
                      <a:endParaRPr lang="ru-RU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14302233"/>
                  </a:ext>
                </a:extLst>
              </a:tr>
              <a:tr h="366242">
                <a:tc gridSpan="2">
                  <a:txBody>
                    <a:bodyPr/>
                    <a:lstStyle/>
                    <a:p>
                      <a:pPr algn="ctr" hangingPunct="0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d</a:t>
                      </a:r>
                      <a:endParaRPr lang="ru-RU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hangingPunct="0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103</a:t>
                      </a:r>
                      <a:endParaRPr lang="ru-RU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hangingPunct="0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4325</a:t>
                      </a:r>
                      <a:endParaRPr lang="ru-RU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hangingPunct="0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19960013</a:t>
                      </a:r>
                      <a:endParaRPr lang="ru-RU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hangingPunct="0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60084029</a:t>
                      </a:r>
                      <a:endParaRPr lang="ru-RU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13018908"/>
                  </a:ext>
                </a:extLst>
              </a:tr>
              <a:tr h="183121">
                <a:tc>
                  <a:txBody>
                    <a:bodyPr/>
                    <a:lstStyle/>
                    <a:p>
                      <a:pPr algn="ctr" hangingPunct="0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Symbol</a:t>
                      </a:r>
                      <a:endParaRPr lang="ru-RU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hangingPunct="0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ASCII</a:t>
                      </a:r>
                      <a:endParaRPr lang="ru-RU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4">
                  <a:txBody>
                    <a:bodyPr/>
                    <a:lstStyle/>
                    <a:p>
                      <a:pPr algn="ctr" hangingPunct="0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Encrypted data</a:t>
                      </a:r>
                      <a:endParaRPr lang="ru-RU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6847113"/>
                  </a:ext>
                </a:extLst>
              </a:tr>
              <a:tr h="366242">
                <a:tc>
                  <a:txBody>
                    <a:bodyPr/>
                    <a:lstStyle/>
                    <a:p>
                      <a:pPr algn="ctr" hangingPunct="0"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0</a:t>
                      </a:r>
                      <a:endParaRPr lang="ru-RU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hangingPunct="0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48</a:t>
                      </a:r>
                      <a:endParaRPr lang="ru-RU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hangingPunct="0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126</a:t>
                      </a:r>
                      <a:endParaRPr lang="ru-RU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hangingPunct="0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9469</a:t>
                      </a:r>
                      <a:endParaRPr lang="ru-RU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hangingPunct="0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5203898</a:t>
                      </a:r>
                      <a:endParaRPr lang="ru-RU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hangingPunct="0"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54483842</a:t>
                      </a:r>
                      <a:endParaRPr lang="ru-RU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39178636"/>
                  </a:ext>
                </a:extLst>
              </a:tr>
              <a:tr h="366242">
                <a:tc>
                  <a:txBody>
                    <a:bodyPr/>
                    <a:lstStyle/>
                    <a:p>
                      <a:pPr algn="ctr" hangingPunct="0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</a:t>
                      </a:r>
                      <a:endParaRPr lang="ru-RU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hangingPunct="0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49</a:t>
                      </a:r>
                      <a:endParaRPr lang="ru-RU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hangingPunct="0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36</a:t>
                      </a:r>
                      <a:endParaRPr lang="ru-RU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hangingPunct="0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7019</a:t>
                      </a:r>
                      <a:endParaRPr lang="ru-RU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hangingPunct="0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7915172</a:t>
                      </a:r>
                      <a:endParaRPr lang="ru-RU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hangingPunct="0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82155123</a:t>
                      </a:r>
                      <a:endParaRPr lang="ru-RU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76961215"/>
                  </a:ext>
                </a:extLst>
              </a:tr>
              <a:tr h="366242">
                <a:tc>
                  <a:txBody>
                    <a:bodyPr/>
                    <a:lstStyle/>
                    <a:p>
                      <a:pPr algn="ctr" hangingPunct="0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</a:t>
                      </a:r>
                      <a:endParaRPr lang="ru-RU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hangingPunct="0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50</a:t>
                      </a:r>
                      <a:endParaRPr lang="ru-RU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hangingPunct="0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41</a:t>
                      </a:r>
                      <a:endParaRPr lang="ru-RU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hangingPunct="0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10566</a:t>
                      </a:r>
                      <a:endParaRPr lang="ru-RU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hangingPunct="0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12979916</a:t>
                      </a:r>
                      <a:endParaRPr lang="ru-RU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hangingPunct="0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12019811</a:t>
                      </a:r>
                      <a:endParaRPr lang="ru-RU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73154253"/>
                  </a:ext>
                </a:extLst>
              </a:tr>
              <a:tr h="366242">
                <a:tc>
                  <a:txBody>
                    <a:bodyPr/>
                    <a:lstStyle/>
                    <a:p>
                      <a:pPr algn="ctr" hangingPunct="0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</a:t>
                      </a:r>
                      <a:endParaRPr lang="ru-RU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hangingPunct="0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51</a:t>
                      </a:r>
                      <a:endParaRPr lang="ru-RU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hangingPunct="0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116</a:t>
                      </a:r>
                      <a:endParaRPr lang="ru-RU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hangingPunct="0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1825</a:t>
                      </a:r>
                      <a:endParaRPr lang="ru-RU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hangingPunct="0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20545160</a:t>
                      </a:r>
                      <a:endParaRPr lang="ru-RU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hangingPunct="0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44545062</a:t>
                      </a:r>
                      <a:endParaRPr lang="ru-RU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49455632"/>
                  </a:ext>
                </a:extLst>
              </a:tr>
              <a:tr h="366242">
                <a:tc>
                  <a:txBody>
                    <a:bodyPr/>
                    <a:lstStyle/>
                    <a:p>
                      <a:pPr algn="ctr" hangingPunct="0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</a:t>
                      </a:r>
                      <a:endParaRPr lang="ru-RU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hangingPunct="0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52</a:t>
                      </a:r>
                      <a:endParaRPr lang="ru-RU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hangingPunct="0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13</a:t>
                      </a:r>
                      <a:endParaRPr lang="ru-RU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hangingPunct="0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1574</a:t>
                      </a:r>
                      <a:endParaRPr lang="ru-RU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hangingPunct="0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5803927</a:t>
                      </a:r>
                      <a:endParaRPr lang="ru-RU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hangingPunct="0"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79723843</a:t>
                      </a:r>
                      <a:endParaRPr lang="ru-RU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46127847"/>
                  </a:ext>
                </a:extLst>
              </a:tr>
              <a:tr h="366242">
                <a:tc>
                  <a:txBody>
                    <a:bodyPr/>
                    <a:lstStyle/>
                    <a:p>
                      <a:pPr algn="ctr" hangingPunct="0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5</a:t>
                      </a:r>
                      <a:endParaRPr lang="ru-RU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hangingPunct="0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53</a:t>
                      </a:r>
                      <a:endParaRPr lang="ru-RU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hangingPunct="0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92</a:t>
                      </a:r>
                      <a:endParaRPr lang="ru-RU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hangingPunct="0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3648</a:t>
                      </a:r>
                      <a:endParaRPr lang="ru-RU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hangingPunct="0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18835381</a:t>
                      </a:r>
                      <a:endParaRPr lang="ru-RU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hangingPunct="0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17555241</a:t>
                      </a:r>
                      <a:endParaRPr lang="ru-RU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4241309"/>
                  </a:ext>
                </a:extLst>
              </a:tr>
              <a:tr h="366242">
                <a:tc>
                  <a:txBody>
                    <a:bodyPr/>
                    <a:lstStyle/>
                    <a:p>
                      <a:pPr algn="ctr" hangingPunct="0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6</a:t>
                      </a:r>
                      <a:endParaRPr lang="ru-RU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hangingPunct="0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54</a:t>
                      </a:r>
                      <a:endParaRPr lang="ru-RU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hangingPunct="0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76</a:t>
                      </a:r>
                      <a:endParaRPr lang="ru-RU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hangingPunct="0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8122</a:t>
                      </a:r>
                      <a:endParaRPr lang="ru-RU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hangingPunct="0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9884898</a:t>
                      </a:r>
                      <a:endParaRPr lang="ru-RU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hangingPunct="0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58524772</a:t>
                      </a:r>
                      <a:endParaRPr lang="ru-RU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74972707"/>
                  </a:ext>
                </a:extLst>
              </a:tr>
              <a:tr h="323455">
                <a:tc>
                  <a:txBody>
                    <a:bodyPr/>
                    <a:lstStyle/>
                    <a:p>
                      <a:pPr algn="ctr" hangingPunct="0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7</a:t>
                      </a:r>
                      <a:endParaRPr lang="ru-RU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hangingPunct="0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55</a:t>
                      </a:r>
                      <a:endParaRPr lang="ru-RU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hangingPunct="0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55</a:t>
                      </a:r>
                      <a:endParaRPr lang="ru-RU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hangingPunct="0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10410</a:t>
                      </a:r>
                      <a:endParaRPr lang="ru-RU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hangingPunct="0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4084235</a:t>
                      </a:r>
                      <a:endParaRPr lang="ru-RU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hangingPunct="0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2484060</a:t>
                      </a:r>
                      <a:endParaRPr lang="ru-RU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9667628"/>
                  </a:ext>
                </a:extLst>
              </a:tr>
              <a:tr h="366242">
                <a:tc>
                  <a:txBody>
                    <a:bodyPr/>
                    <a:lstStyle/>
                    <a:p>
                      <a:pPr algn="ctr" hangingPunct="0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8</a:t>
                      </a:r>
                      <a:endParaRPr lang="ru-RU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hangingPunct="0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56</a:t>
                      </a:r>
                      <a:endParaRPr lang="ru-RU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hangingPunct="0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56</a:t>
                      </a:r>
                      <a:endParaRPr lang="ru-RU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hangingPunct="0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1385</a:t>
                      </a:r>
                      <a:endParaRPr lang="ru-RU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hangingPunct="0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1611622</a:t>
                      </a:r>
                      <a:endParaRPr lang="ru-RU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hangingPunct="0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49931461</a:t>
                      </a:r>
                      <a:endParaRPr lang="ru-RU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97269887"/>
                  </a:ext>
                </a:extLst>
              </a:tr>
              <a:tr h="323455">
                <a:tc>
                  <a:txBody>
                    <a:bodyPr/>
                    <a:lstStyle/>
                    <a:p>
                      <a:pPr algn="ctr" hangingPunct="0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9</a:t>
                      </a:r>
                      <a:endParaRPr lang="ru-RU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hangingPunct="0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57</a:t>
                      </a:r>
                      <a:endParaRPr lang="ru-RU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hangingPunct="0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73</a:t>
                      </a:r>
                      <a:endParaRPr lang="ru-RU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hangingPunct="0"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562</a:t>
                      </a:r>
                      <a:endParaRPr lang="ru-RU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hangingPunct="0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2651889</a:t>
                      </a:r>
                      <a:endParaRPr lang="ru-RU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hangingPunct="0"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731679</a:t>
                      </a:r>
                      <a:endParaRPr lang="ru-RU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06186010"/>
                  </a:ext>
                </a:extLst>
              </a:tr>
            </a:tbl>
          </a:graphicData>
        </a:graphic>
      </p:graphicFrame>
      <p:pic>
        <p:nvPicPr>
          <p:cNvPr id="9217" name="Диаграмма 32">
            <a:extLst>
              <a:ext uri="{FF2B5EF4-FFF2-40B4-BE49-F238E27FC236}">
                <a16:creationId xmlns:a16="http://schemas.microsoft.com/office/drawing/2014/main" id="{9936B92F-ED8B-468F-8949-213DD1ADFF4B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799" y="142872"/>
            <a:ext cx="5946775" cy="1643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8" name="Диаграмма 33">
            <a:extLst>
              <a:ext uri="{FF2B5EF4-FFF2-40B4-BE49-F238E27FC236}">
                <a16:creationId xmlns:a16="http://schemas.microsoft.com/office/drawing/2014/main" id="{267F6691-7903-4EBF-9F69-A6A57BEE77D0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8325" y="1785937"/>
            <a:ext cx="5946775" cy="1643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Диаграмма 34">
            <a:extLst>
              <a:ext uri="{FF2B5EF4-FFF2-40B4-BE49-F238E27FC236}">
                <a16:creationId xmlns:a16="http://schemas.microsoft.com/office/drawing/2014/main" id="{F72851FF-596F-4BEC-81A4-BBF4C1FC6B51}"/>
              </a:ext>
            </a:extLst>
          </p:cNvPr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3429000"/>
            <a:ext cx="5946775" cy="1643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0" name="Диаграмма 35">
            <a:extLst>
              <a:ext uri="{FF2B5EF4-FFF2-40B4-BE49-F238E27FC236}">
                <a16:creationId xmlns:a16="http://schemas.microsoft.com/office/drawing/2014/main" id="{4A0130F6-19D7-45BE-B5DB-0577F8D24EB7}"/>
              </a:ext>
            </a:extLst>
          </p:cNvPr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8325" y="5072064"/>
            <a:ext cx="5946775" cy="1643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7CE33DD8-3DBE-4FC5-BEBE-1F77E45545F5}"/>
              </a:ext>
            </a:extLst>
          </p:cNvPr>
          <p:cNvSpPr/>
          <p:nvPr/>
        </p:nvSpPr>
        <p:spPr>
          <a:xfrm>
            <a:off x="6096000" y="1121239"/>
            <a:ext cx="301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hangingPunct="0">
              <a:spcAft>
                <a:spcPts val="0"/>
              </a:spcAft>
            </a:pPr>
            <a:r>
              <a:rPr lang="en-US" dirty="0"/>
              <a:t>0</a:t>
            </a:r>
            <a:endParaRPr lang="ru-RU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72A9E50E-37D0-4EDA-BB25-5C8F48E8DC1C}"/>
              </a:ext>
            </a:extLst>
          </p:cNvPr>
          <p:cNvSpPr/>
          <p:nvPr/>
        </p:nvSpPr>
        <p:spPr>
          <a:xfrm>
            <a:off x="6623202" y="1121239"/>
            <a:ext cx="301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hangingPunct="0">
              <a:spcAft>
                <a:spcPts val="0"/>
              </a:spcAft>
            </a:pPr>
            <a:r>
              <a:rPr lang="ru-RU" dirty="0"/>
              <a:t>1</a:t>
            </a:r>
            <a:endParaRPr lang="ru-RU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E8CA4209-8BE8-4454-9820-BAACCA4F10B7}"/>
              </a:ext>
            </a:extLst>
          </p:cNvPr>
          <p:cNvSpPr/>
          <p:nvPr/>
        </p:nvSpPr>
        <p:spPr>
          <a:xfrm>
            <a:off x="7150404" y="1123951"/>
            <a:ext cx="301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hangingPunct="0">
              <a:spcAft>
                <a:spcPts val="0"/>
              </a:spcAft>
            </a:pPr>
            <a:r>
              <a:rPr lang="ru-RU" dirty="0"/>
              <a:t>2</a:t>
            </a:r>
            <a:endParaRPr lang="ru-RU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0CE9F1CC-D403-4093-A5B6-208E015D6E41}"/>
              </a:ext>
            </a:extLst>
          </p:cNvPr>
          <p:cNvSpPr/>
          <p:nvPr/>
        </p:nvSpPr>
        <p:spPr>
          <a:xfrm>
            <a:off x="7673930" y="1123951"/>
            <a:ext cx="301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hangingPunct="0">
              <a:spcAft>
                <a:spcPts val="0"/>
              </a:spcAft>
            </a:pPr>
            <a:r>
              <a:rPr lang="ru-RU" dirty="0"/>
              <a:t>3</a:t>
            </a:r>
            <a:endParaRPr lang="ru-RU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370151B0-EC6D-41D6-B575-E50DFC888409}"/>
              </a:ext>
            </a:extLst>
          </p:cNvPr>
          <p:cNvSpPr/>
          <p:nvPr/>
        </p:nvSpPr>
        <p:spPr>
          <a:xfrm>
            <a:off x="8204808" y="1121239"/>
            <a:ext cx="301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hangingPunct="0">
              <a:spcAft>
                <a:spcPts val="0"/>
              </a:spcAft>
            </a:pPr>
            <a:r>
              <a:rPr lang="ru-RU" dirty="0"/>
              <a:t>4</a:t>
            </a:r>
            <a:endParaRPr lang="ru-RU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33" name="Прямоугольник 32">
            <a:extLst>
              <a:ext uri="{FF2B5EF4-FFF2-40B4-BE49-F238E27FC236}">
                <a16:creationId xmlns:a16="http://schemas.microsoft.com/office/drawing/2014/main" id="{C1E764C1-3946-4171-8C11-EC9628C1DD53}"/>
              </a:ext>
            </a:extLst>
          </p:cNvPr>
          <p:cNvSpPr/>
          <p:nvPr/>
        </p:nvSpPr>
        <p:spPr>
          <a:xfrm>
            <a:off x="8827433" y="1118527"/>
            <a:ext cx="301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hangingPunct="0">
              <a:spcAft>
                <a:spcPts val="0"/>
              </a:spcAft>
            </a:pPr>
            <a:r>
              <a:rPr lang="ru-RU" dirty="0"/>
              <a:t>5</a:t>
            </a:r>
            <a:endParaRPr lang="ru-RU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34" name="Прямоугольник 33">
            <a:extLst>
              <a:ext uri="{FF2B5EF4-FFF2-40B4-BE49-F238E27FC236}">
                <a16:creationId xmlns:a16="http://schemas.microsoft.com/office/drawing/2014/main" id="{6C90AAB1-481D-4632-BCAE-62B5A857BC21}"/>
              </a:ext>
            </a:extLst>
          </p:cNvPr>
          <p:cNvSpPr/>
          <p:nvPr/>
        </p:nvSpPr>
        <p:spPr>
          <a:xfrm>
            <a:off x="9354635" y="1118527"/>
            <a:ext cx="301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hangingPunct="0">
              <a:spcAft>
                <a:spcPts val="0"/>
              </a:spcAft>
            </a:pPr>
            <a:r>
              <a:rPr lang="ru-RU" dirty="0"/>
              <a:t>6</a:t>
            </a:r>
            <a:endParaRPr lang="ru-RU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35" name="Прямоугольник 34">
            <a:extLst>
              <a:ext uri="{FF2B5EF4-FFF2-40B4-BE49-F238E27FC236}">
                <a16:creationId xmlns:a16="http://schemas.microsoft.com/office/drawing/2014/main" id="{4E10037B-1922-4F45-B83A-12FACCC8798A}"/>
              </a:ext>
            </a:extLst>
          </p:cNvPr>
          <p:cNvSpPr/>
          <p:nvPr/>
        </p:nvSpPr>
        <p:spPr>
          <a:xfrm>
            <a:off x="9881837" y="1121239"/>
            <a:ext cx="301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hangingPunct="0">
              <a:spcAft>
                <a:spcPts val="0"/>
              </a:spcAft>
            </a:pPr>
            <a:r>
              <a:rPr lang="ru-RU" dirty="0"/>
              <a:t>7</a:t>
            </a:r>
            <a:endParaRPr lang="ru-RU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36" name="Прямоугольник 35">
            <a:extLst>
              <a:ext uri="{FF2B5EF4-FFF2-40B4-BE49-F238E27FC236}">
                <a16:creationId xmlns:a16="http://schemas.microsoft.com/office/drawing/2014/main" id="{BAB3CC72-9776-4BC3-A3D9-15DF09D44B0F}"/>
              </a:ext>
            </a:extLst>
          </p:cNvPr>
          <p:cNvSpPr/>
          <p:nvPr/>
        </p:nvSpPr>
        <p:spPr>
          <a:xfrm>
            <a:off x="10405363" y="1121239"/>
            <a:ext cx="301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hangingPunct="0">
              <a:spcAft>
                <a:spcPts val="0"/>
              </a:spcAft>
            </a:pPr>
            <a:r>
              <a:rPr lang="ru-RU" dirty="0"/>
              <a:t>8</a:t>
            </a:r>
            <a:endParaRPr lang="ru-RU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5A17B6AB-0A1F-43BF-83C3-7B146AADDD39}"/>
              </a:ext>
            </a:extLst>
          </p:cNvPr>
          <p:cNvSpPr/>
          <p:nvPr/>
        </p:nvSpPr>
        <p:spPr>
          <a:xfrm>
            <a:off x="10936241" y="1118527"/>
            <a:ext cx="301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hangingPunct="0">
              <a:spcAft>
                <a:spcPts val="0"/>
              </a:spcAft>
            </a:pPr>
            <a:r>
              <a:rPr lang="ru-RU" dirty="0"/>
              <a:t>9</a:t>
            </a:r>
            <a:endParaRPr lang="ru-RU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38" name="Прямоугольник 37">
            <a:extLst>
              <a:ext uri="{FF2B5EF4-FFF2-40B4-BE49-F238E27FC236}">
                <a16:creationId xmlns:a16="http://schemas.microsoft.com/office/drawing/2014/main" id="{47860137-3AE3-4A9E-BCF1-A5A18E1C56E4}"/>
              </a:ext>
            </a:extLst>
          </p:cNvPr>
          <p:cNvSpPr/>
          <p:nvPr/>
        </p:nvSpPr>
        <p:spPr>
          <a:xfrm>
            <a:off x="6096000" y="2761590"/>
            <a:ext cx="301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hangingPunct="0">
              <a:spcAft>
                <a:spcPts val="0"/>
              </a:spcAft>
            </a:pPr>
            <a:r>
              <a:rPr lang="en-US" dirty="0"/>
              <a:t>0</a:t>
            </a:r>
            <a:endParaRPr lang="ru-RU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39" name="Прямоугольник 38">
            <a:extLst>
              <a:ext uri="{FF2B5EF4-FFF2-40B4-BE49-F238E27FC236}">
                <a16:creationId xmlns:a16="http://schemas.microsoft.com/office/drawing/2014/main" id="{D6209B38-5A05-4CB9-9915-94B6ECCEB73C}"/>
              </a:ext>
            </a:extLst>
          </p:cNvPr>
          <p:cNvSpPr/>
          <p:nvPr/>
        </p:nvSpPr>
        <p:spPr>
          <a:xfrm>
            <a:off x="6623202" y="2761590"/>
            <a:ext cx="301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hangingPunct="0">
              <a:spcAft>
                <a:spcPts val="0"/>
              </a:spcAft>
            </a:pPr>
            <a:r>
              <a:rPr lang="ru-RU" dirty="0"/>
              <a:t>1</a:t>
            </a:r>
            <a:endParaRPr lang="ru-RU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40" name="Прямоугольник 39">
            <a:extLst>
              <a:ext uri="{FF2B5EF4-FFF2-40B4-BE49-F238E27FC236}">
                <a16:creationId xmlns:a16="http://schemas.microsoft.com/office/drawing/2014/main" id="{B09EAC52-8BF8-4C02-8EE2-7E989C07CB8C}"/>
              </a:ext>
            </a:extLst>
          </p:cNvPr>
          <p:cNvSpPr/>
          <p:nvPr/>
        </p:nvSpPr>
        <p:spPr>
          <a:xfrm>
            <a:off x="7150404" y="2764302"/>
            <a:ext cx="301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hangingPunct="0">
              <a:spcAft>
                <a:spcPts val="0"/>
              </a:spcAft>
            </a:pPr>
            <a:r>
              <a:rPr lang="ru-RU" dirty="0"/>
              <a:t>2</a:t>
            </a:r>
            <a:endParaRPr lang="ru-RU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41" name="Прямоугольник 40">
            <a:extLst>
              <a:ext uri="{FF2B5EF4-FFF2-40B4-BE49-F238E27FC236}">
                <a16:creationId xmlns:a16="http://schemas.microsoft.com/office/drawing/2014/main" id="{9EAB0032-6A8E-40A3-858B-95089CB1B4C4}"/>
              </a:ext>
            </a:extLst>
          </p:cNvPr>
          <p:cNvSpPr/>
          <p:nvPr/>
        </p:nvSpPr>
        <p:spPr>
          <a:xfrm>
            <a:off x="7673930" y="2764302"/>
            <a:ext cx="301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hangingPunct="0">
              <a:spcAft>
                <a:spcPts val="0"/>
              </a:spcAft>
            </a:pPr>
            <a:r>
              <a:rPr lang="ru-RU" dirty="0"/>
              <a:t>3</a:t>
            </a:r>
            <a:endParaRPr lang="ru-RU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42" name="Прямоугольник 41">
            <a:extLst>
              <a:ext uri="{FF2B5EF4-FFF2-40B4-BE49-F238E27FC236}">
                <a16:creationId xmlns:a16="http://schemas.microsoft.com/office/drawing/2014/main" id="{92F6B587-7FF4-4E9E-B60E-AFCB956B6110}"/>
              </a:ext>
            </a:extLst>
          </p:cNvPr>
          <p:cNvSpPr/>
          <p:nvPr/>
        </p:nvSpPr>
        <p:spPr>
          <a:xfrm>
            <a:off x="8204808" y="2761590"/>
            <a:ext cx="301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hangingPunct="0">
              <a:spcAft>
                <a:spcPts val="0"/>
              </a:spcAft>
            </a:pPr>
            <a:r>
              <a:rPr lang="ru-RU" dirty="0"/>
              <a:t>4</a:t>
            </a:r>
            <a:endParaRPr lang="ru-RU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43" name="Прямоугольник 42">
            <a:extLst>
              <a:ext uri="{FF2B5EF4-FFF2-40B4-BE49-F238E27FC236}">
                <a16:creationId xmlns:a16="http://schemas.microsoft.com/office/drawing/2014/main" id="{24B4C1F7-7BBC-4894-8CDB-111E753E9853}"/>
              </a:ext>
            </a:extLst>
          </p:cNvPr>
          <p:cNvSpPr/>
          <p:nvPr/>
        </p:nvSpPr>
        <p:spPr>
          <a:xfrm>
            <a:off x="8827433" y="2758878"/>
            <a:ext cx="301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hangingPunct="0">
              <a:spcAft>
                <a:spcPts val="0"/>
              </a:spcAft>
            </a:pPr>
            <a:r>
              <a:rPr lang="ru-RU" dirty="0"/>
              <a:t>5</a:t>
            </a:r>
            <a:endParaRPr lang="ru-RU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44" name="Прямоугольник 43">
            <a:extLst>
              <a:ext uri="{FF2B5EF4-FFF2-40B4-BE49-F238E27FC236}">
                <a16:creationId xmlns:a16="http://schemas.microsoft.com/office/drawing/2014/main" id="{694E0F2E-6450-47CC-BD36-5484F646B324}"/>
              </a:ext>
            </a:extLst>
          </p:cNvPr>
          <p:cNvSpPr/>
          <p:nvPr/>
        </p:nvSpPr>
        <p:spPr>
          <a:xfrm>
            <a:off x="9354635" y="2758878"/>
            <a:ext cx="301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hangingPunct="0">
              <a:spcAft>
                <a:spcPts val="0"/>
              </a:spcAft>
            </a:pPr>
            <a:r>
              <a:rPr lang="ru-RU" dirty="0"/>
              <a:t>6</a:t>
            </a:r>
            <a:endParaRPr lang="ru-RU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45" name="Прямоугольник 44">
            <a:extLst>
              <a:ext uri="{FF2B5EF4-FFF2-40B4-BE49-F238E27FC236}">
                <a16:creationId xmlns:a16="http://schemas.microsoft.com/office/drawing/2014/main" id="{99DEF0EE-47D5-4D33-8AE6-C2ACA8E79CFE}"/>
              </a:ext>
            </a:extLst>
          </p:cNvPr>
          <p:cNvSpPr/>
          <p:nvPr/>
        </p:nvSpPr>
        <p:spPr>
          <a:xfrm>
            <a:off x="9881837" y="2761590"/>
            <a:ext cx="301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hangingPunct="0">
              <a:spcAft>
                <a:spcPts val="0"/>
              </a:spcAft>
            </a:pPr>
            <a:r>
              <a:rPr lang="ru-RU" dirty="0"/>
              <a:t>7</a:t>
            </a:r>
            <a:endParaRPr lang="ru-RU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46" name="Прямоугольник 45">
            <a:extLst>
              <a:ext uri="{FF2B5EF4-FFF2-40B4-BE49-F238E27FC236}">
                <a16:creationId xmlns:a16="http://schemas.microsoft.com/office/drawing/2014/main" id="{D390CB50-C34C-4CE8-B43E-58CA8C4C564F}"/>
              </a:ext>
            </a:extLst>
          </p:cNvPr>
          <p:cNvSpPr/>
          <p:nvPr/>
        </p:nvSpPr>
        <p:spPr>
          <a:xfrm>
            <a:off x="10405363" y="2761590"/>
            <a:ext cx="301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hangingPunct="0">
              <a:spcAft>
                <a:spcPts val="0"/>
              </a:spcAft>
            </a:pPr>
            <a:r>
              <a:rPr lang="ru-RU" dirty="0"/>
              <a:t>8</a:t>
            </a:r>
            <a:endParaRPr lang="ru-RU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47" name="Прямоугольник 46">
            <a:extLst>
              <a:ext uri="{FF2B5EF4-FFF2-40B4-BE49-F238E27FC236}">
                <a16:creationId xmlns:a16="http://schemas.microsoft.com/office/drawing/2014/main" id="{3F67092B-9FF7-44F9-A533-166FA6661E4A}"/>
              </a:ext>
            </a:extLst>
          </p:cNvPr>
          <p:cNvSpPr/>
          <p:nvPr/>
        </p:nvSpPr>
        <p:spPr>
          <a:xfrm>
            <a:off x="10936241" y="2758878"/>
            <a:ext cx="301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hangingPunct="0">
              <a:spcAft>
                <a:spcPts val="0"/>
              </a:spcAft>
            </a:pPr>
            <a:r>
              <a:rPr lang="ru-RU" dirty="0"/>
              <a:t>9</a:t>
            </a:r>
            <a:endParaRPr lang="ru-RU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48" name="Прямоугольник 47">
            <a:extLst>
              <a:ext uri="{FF2B5EF4-FFF2-40B4-BE49-F238E27FC236}">
                <a16:creationId xmlns:a16="http://schemas.microsoft.com/office/drawing/2014/main" id="{1BB6BA06-4577-4809-879D-9313298E2494}"/>
              </a:ext>
            </a:extLst>
          </p:cNvPr>
          <p:cNvSpPr/>
          <p:nvPr/>
        </p:nvSpPr>
        <p:spPr>
          <a:xfrm>
            <a:off x="6096000" y="4399229"/>
            <a:ext cx="301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hangingPunct="0">
              <a:spcAft>
                <a:spcPts val="0"/>
              </a:spcAft>
            </a:pPr>
            <a:r>
              <a:rPr lang="en-US" dirty="0"/>
              <a:t>0</a:t>
            </a:r>
            <a:endParaRPr lang="ru-RU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49" name="Прямоугольник 48">
            <a:extLst>
              <a:ext uri="{FF2B5EF4-FFF2-40B4-BE49-F238E27FC236}">
                <a16:creationId xmlns:a16="http://schemas.microsoft.com/office/drawing/2014/main" id="{67A1BCA4-F92B-4049-95E0-EAA611AA932B}"/>
              </a:ext>
            </a:extLst>
          </p:cNvPr>
          <p:cNvSpPr/>
          <p:nvPr/>
        </p:nvSpPr>
        <p:spPr>
          <a:xfrm>
            <a:off x="6623202" y="4399229"/>
            <a:ext cx="301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hangingPunct="0">
              <a:spcAft>
                <a:spcPts val="0"/>
              </a:spcAft>
            </a:pPr>
            <a:r>
              <a:rPr lang="ru-RU" dirty="0"/>
              <a:t>1</a:t>
            </a:r>
            <a:endParaRPr lang="ru-RU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50" name="Прямоугольник 49">
            <a:extLst>
              <a:ext uri="{FF2B5EF4-FFF2-40B4-BE49-F238E27FC236}">
                <a16:creationId xmlns:a16="http://schemas.microsoft.com/office/drawing/2014/main" id="{83C2FD52-2C1A-46C1-8F60-66664C0737B8}"/>
              </a:ext>
            </a:extLst>
          </p:cNvPr>
          <p:cNvSpPr/>
          <p:nvPr/>
        </p:nvSpPr>
        <p:spPr>
          <a:xfrm>
            <a:off x="7150404" y="4401941"/>
            <a:ext cx="301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hangingPunct="0">
              <a:spcAft>
                <a:spcPts val="0"/>
              </a:spcAft>
            </a:pPr>
            <a:r>
              <a:rPr lang="ru-RU" dirty="0"/>
              <a:t>2</a:t>
            </a:r>
            <a:endParaRPr lang="ru-RU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51" name="Прямоугольник 50">
            <a:extLst>
              <a:ext uri="{FF2B5EF4-FFF2-40B4-BE49-F238E27FC236}">
                <a16:creationId xmlns:a16="http://schemas.microsoft.com/office/drawing/2014/main" id="{2D591E21-36F3-4444-9FF2-9ED2BC68EDD5}"/>
              </a:ext>
            </a:extLst>
          </p:cNvPr>
          <p:cNvSpPr/>
          <p:nvPr/>
        </p:nvSpPr>
        <p:spPr>
          <a:xfrm>
            <a:off x="7673930" y="4401941"/>
            <a:ext cx="301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hangingPunct="0">
              <a:spcAft>
                <a:spcPts val="0"/>
              </a:spcAft>
            </a:pPr>
            <a:r>
              <a:rPr lang="ru-RU" dirty="0"/>
              <a:t>3</a:t>
            </a:r>
            <a:endParaRPr lang="ru-RU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52" name="Прямоугольник 51">
            <a:extLst>
              <a:ext uri="{FF2B5EF4-FFF2-40B4-BE49-F238E27FC236}">
                <a16:creationId xmlns:a16="http://schemas.microsoft.com/office/drawing/2014/main" id="{8F85A74B-A77A-4EA7-A352-73F3996DB6FE}"/>
              </a:ext>
            </a:extLst>
          </p:cNvPr>
          <p:cNvSpPr/>
          <p:nvPr/>
        </p:nvSpPr>
        <p:spPr>
          <a:xfrm>
            <a:off x="8204808" y="4399229"/>
            <a:ext cx="301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hangingPunct="0">
              <a:spcAft>
                <a:spcPts val="0"/>
              </a:spcAft>
            </a:pPr>
            <a:r>
              <a:rPr lang="ru-RU" dirty="0"/>
              <a:t>4</a:t>
            </a:r>
            <a:endParaRPr lang="ru-RU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53" name="Прямоугольник 52">
            <a:extLst>
              <a:ext uri="{FF2B5EF4-FFF2-40B4-BE49-F238E27FC236}">
                <a16:creationId xmlns:a16="http://schemas.microsoft.com/office/drawing/2014/main" id="{19477E1E-0792-4BAB-A9B9-E91DD158112A}"/>
              </a:ext>
            </a:extLst>
          </p:cNvPr>
          <p:cNvSpPr/>
          <p:nvPr/>
        </p:nvSpPr>
        <p:spPr>
          <a:xfrm>
            <a:off x="8827433" y="4396517"/>
            <a:ext cx="301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hangingPunct="0">
              <a:spcAft>
                <a:spcPts val="0"/>
              </a:spcAft>
            </a:pPr>
            <a:r>
              <a:rPr lang="ru-RU" dirty="0"/>
              <a:t>5</a:t>
            </a:r>
            <a:endParaRPr lang="ru-RU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54" name="Прямоугольник 53">
            <a:extLst>
              <a:ext uri="{FF2B5EF4-FFF2-40B4-BE49-F238E27FC236}">
                <a16:creationId xmlns:a16="http://schemas.microsoft.com/office/drawing/2014/main" id="{6D0996C4-253D-46AF-AC79-2631421496B9}"/>
              </a:ext>
            </a:extLst>
          </p:cNvPr>
          <p:cNvSpPr/>
          <p:nvPr/>
        </p:nvSpPr>
        <p:spPr>
          <a:xfrm>
            <a:off x="9354635" y="4396517"/>
            <a:ext cx="301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hangingPunct="0">
              <a:spcAft>
                <a:spcPts val="0"/>
              </a:spcAft>
            </a:pPr>
            <a:r>
              <a:rPr lang="ru-RU" dirty="0"/>
              <a:t>6</a:t>
            </a:r>
            <a:endParaRPr lang="ru-RU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55" name="Прямоугольник 54">
            <a:extLst>
              <a:ext uri="{FF2B5EF4-FFF2-40B4-BE49-F238E27FC236}">
                <a16:creationId xmlns:a16="http://schemas.microsoft.com/office/drawing/2014/main" id="{7AA9EBC6-039E-4988-8C7C-033F4E4E29E2}"/>
              </a:ext>
            </a:extLst>
          </p:cNvPr>
          <p:cNvSpPr/>
          <p:nvPr/>
        </p:nvSpPr>
        <p:spPr>
          <a:xfrm>
            <a:off x="9881837" y="4399229"/>
            <a:ext cx="301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hangingPunct="0">
              <a:spcAft>
                <a:spcPts val="0"/>
              </a:spcAft>
            </a:pPr>
            <a:r>
              <a:rPr lang="ru-RU" dirty="0"/>
              <a:t>7</a:t>
            </a:r>
            <a:endParaRPr lang="ru-RU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56" name="Прямоугольник 55">
            <a:extLst>
              <a:ext uri="{FF2B5EF4-FFF2-40B4-BE49-F238E27FC236}">
                <a16:creationId xmlns:a16="http://schemas.microsoft.com/office/drawing/2014/main" id="{FC6C32DE-1BCC-4BC5-88F5-D7E3D3135EDD}"/>
              </a:ext>
            </a:extLst>
          </p:cNvPr>
          <p:cNvSpPr/>
          <p:nvPr/>
        </p:nvSpPr>
        <p:spPr>
          <a:xfrm>
            <a:off x="10405363" y="4399229"/>
            <a:ext cx="301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hangingPunct="0">
              <a:spcAft>
                <a:spcPts val="0"/>
              </a:spcAft>
            </a:pPr>
            <a:r>
              <a:rPr lang="ru-RU" dirty="0"/>
              <a:t>8</a:t>
            </a:r>
            <a:endParaRPr lang="ru-RU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57" name="Прямоугольник 56">
            <a:extLst>
              <a:ext uri="{FF2B5EF4-FFF2-40B4-BE49-F238E27FC236}">
                <a16:creationId xmlns:a16="http://schemas.microsoft.com/office/drawing/2014/main" id="{C80DD2B0-79AA-4B9C-AF8F-C3B31FDFE8E6}"/>
              </a:ext>
            </a:extLst>
          </p:cNvPr>
          <p:cNvSpPr/>
          <p:nvPr/>
        </p:nvSpPr>
        <p:spPr>
          <a:xfrm>
            <a:off x="10936241" y="4396517"/>
            <a:ext cx="301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hangingPunct="0">
              <a:spcAft>
                <a:spcPts val="0"/>
              </a:spcAft>
            </a:pPr>
            <a:r>
              <a:rPr lang="ru-RU" dirty="0"/>
              <a:t>9</a:t>
            </a:r>
            <a:endParaRPr lang="ru-RU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58" name="Прямоугольник 57">
            <a:extLst>
              <a:ext uri="{FF2B5EF4-FFF2-40B4-BE49-F238E27FC236}">
                <a16:creationId xmlns:a16="http://schemas.microsoft.com/office/drawing/2014/main" id="{C3264C22-FD0B-4373-92F2-8D830336BCDE}"/>
              </a:ext>
            </a:extLst>
          </p:cNvPr>
          <p:cNvSpPr/>
          <p:nvPr/>
        </p:nvSpPr>
        <p:spPr>
          <a:xfrm>
            <a:off x="6096000" y="6105615"/>
            <a:ext cx="301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hangingPunct="0">
              <a:spcAft>
                <a:spcPts val="0"/>
              </a:spcAft>
            </a:pPr>
            <a:r>
              <a:rPr lang="en-US" dirty="0"/>
              <a:t>0</a:t>
            </a:r>
            <a:endParaRPr lang="ru-RU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59" name="Прямоугольник 58">
            <a:extLst>
              <a:ext uri="{FF2B5EF4-FFF2-40B4-BE49-F238E27FC236}">
                <a16:creationId xmlns:a16="http://schemas.microsoft.com/office/drawing/2014/main" id="{1EE1848A-680B-4682-8F8C-08CD2BA0102E}"/>
              </a:ext>
            </a:extLst>
          </p:cNvPr>
          <p:cNvSpPr/>
          <p:nvPr/>
        </p:nvSpPr>
        <p:spPr>
          <a:xfrm>
            <a:off x="6623202" y="6105615"/>
            <a:ext cx="301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hangingPunct="0">
              <a:spcAft>
                <a:spcPts val="0"/>
              </a:spcAft>
            </a:pPr>
            <a:r>
              <a:rPr lang="ru-RU" dirty="0"/>
              <a:t>1</a:t>
            </a:r>
            <a:endParaRPr lang="ru-RU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60" name="Прямоугольник 59">
            <a:extLst>
              <a:ext uri="{FF2B5EF4-FFF2-40B4-BE49-F238E27FC236}">
                <a16:creationId xmlns:a16="http://schemas.microsoft.com/office/drawing/2014/main" id="{C833725B-79BD-4C94-A435-FCADDEF3C02F}"/>
              </a:ext>
            </a:extLst>
          </p:cNvPr>
          <p:cNvSpPr/>
          <p:nvPr/>
        </p:nvSpPr>
        <p:spPr>
          <a:xfrm>
            <a:off x="7150404" y="6108327"/>
            <a:ext cx="301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hangingPunct="0">
              <a:spcAft>
                <a:spcPts val="0"/>
              </a:spcAft>
            </a:pPr>
            <a:r>
              <a:rPr lang="ru-RU" dirty="0"/>
              <a:t>2</a:t>
            </a:r>
            <a:endParaRPr lang="ru-RU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61" name="Прямоугольник 60">
            <a:extLst>
              <a:ext uri="{FF2B5EF4-FFF2-40B4-BE49-F238E27FC236}">
                <a16:creationId xmlns:a16="http://schemas.microsoft.com/office/drawing/2014/main" id="{7C2392C3-D22C-4EE1-91E1-7F1251DB5553}"/>
              </a:ext>
            </a:extLst>
          </p:cNvPr>
          <p:cNvSpPr/>
          <p:nvPr/>
        </p:nvSpPr>
        <p:spPr>
          <a:xfrm>
            <a:off x="7673930" y="6108327"/>
            <a:ext cx="301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hangingPunct="0">
              <a:spcAft>
                <a:spcPts val="0"/>
              </a:spcAft>
            </a:pPr>
            <a:r>
              <a:rPr lang="ru-RU" dirty="0"/>
              <a:t>3</a:t>
            </a:r>
            <a:endParaRPr lang="ru-RU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62" name="Прямоугольник 61">
            <a:extLst>
              <a:ext uri="{FF2B5EF4-FFF2-40B4-BE49-F238E27FC236}">
                <a16:creationId xmlns:a16="http://schemas.microsoft.com/office/drawing/2014/main" id="{F2094458-41EF-404E-805C-DF7B32E8EF49}"/>
              </a:ext>
            </a:extLst>
          </p:cNvPr>
          <p:cNvSpPr/>
          <p:nvPr/>
        </p:nvSpPr>
        <p:spPr>
          <a:xfrm>
            <a:off x="8204808" y="6105615"/>
            <a:ext cx="301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hangingPunct="0">
              <a:spcAft>
                <a:spcPts val="0"/>
              </a:spcAft>
            </a:pPr>
            <a:r>
              <a:rPr lang="ru-RU" dirty="0"/>
              <a:t>4</a:t>
            </a:r>
            <a:endParaRPr lang="ru-RU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63" name="Прямоугольник 62">
            <a:extLst>
              <a:ext uri="{FF2B5EF4-FFF2-40B4-BE49-F238E27FC236}">
                <a16:creationId xmlns:a16="http://schemas.microsoft.com/office/drawing/2014/main" id="{A2BF0576-0E9F-49FE-B7BE-18BDE27F96E4}"/>
              </a:ext>
            </a:extLst>
          </p:cNvPr>
          <p:cNvSpPr/>
          <p:nvPr/>
        </p:nvSpPr>
        <p:spPr>
          <a:xfrm>
            <a:off x="8827433" y="6102903"/>
            <a:ext cx="301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hangingPunct="0">
              <a:spcAft>
                <a:spcPts val="0"/>
              </a:spcAft>
            </a:pPr>
            <a:r>
              <a:rPr lang="ru-RU" dirty="0"/>
              <a:t>5</a:t>
            </a:r>
            <a:endParaRPr lang="ru-RU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64" name="Прямоугольник 63">
            <a:extLst>
              <a:ext uri="{FF2B5EF4-FFF2-40B4-BE49-F238E27FC236}">
                <a16:creationId xmlns:a16="http://schemas.microsoft.com/office/drawing/2014/main" id="{277A4459-B0D1-46B4-AFE8-2AF8CB11BE61}"/>
              </a:ext>
            </a:extLst>
          </p:cNvPr>
          <p:cNvSpPr/>
          <p:nvPr/>
        </p:nvSpPr>
        <p:spPr>
          <a:xfrm>
            <a:off x="9354635" y="6102903"/>
            <a:ext cx="301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hangingPunct="0">
              <a:spcAft>
                <a:spcPts val="0"/>
              </a:spcAft>
            </a:pPr>
            <a:r>
              <a:rPr lang="ru-RU" dirty="0"/>
              <a:t>6</a:t>
            </a:r>
            <a:endParaRPr lang="ru-RU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65" name="Прямоугольник 64">
            <a:extLst>
              <a:ext uri="{FF2B5EF4-FFF2-40B4-BE49-F238E27FC236}">
                <a16:creationId xmlns:a16="http://schemas.microsoft.com/office/drawing/2014/main" id="{E9A5CFED-5598-4EC8-B757-189680049F3C}"/>
              </a:ext>
            </a:extLst>
          </p:cNvPr>
          <p:cNvSpPr/>
          <p:nvPr/>
        </p:nvSpPr>
        <p:spPr>
          <a:xfrm>
            <a:off x="9881837" y="6105615"/>
            <a:ext cx="301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hangingPunct="0">
              <a:spcAft>
                <a:spcPts val="0"/>
              </a:spcAft>
            </a:pPr>
            <a:r>
              <a:rPr lang="ru-RU" dirty="0"/>
              <a:t>7</a:t>
            </a:r>
            <a:endParaRPr lang="ru-RU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66" name="Прямоугольник 65">
            <a:extLst>
              <a:ext uri="{FF2B5EF4-FFF2-40B4-BE49-F238E27FC236}">
                <a16:creationId xmlns:a16="http://schemas.microsoft.com/office/drawing/2014/main" id="{33E701F3-332A-45D1-9475-20F9C2FC839C}"/>
              </a:ext>
            </a:extLst>
          </p:cNvPr>
          <p:cNvSpPr/>
          <p:nvPr/>
        </p:nvSpPr>
        <p:spPr>
          <a:xfrm>
            <a:off x="10405363" y="6105615"/>
            <a:ext cx="301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hangingPunct="0">
              <a:spcAft>
                <a:spcPts val="0"/>
              </a:spcAft>
            </a:pPr>
            <a:r>
              <a:rPr lang="ru-RU" dirty="0"/>
              <a:t>8</a:t>
            </a:r>
            <a:endParaRPr lang="ru-RU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67" name="Прямоугольник 66">
            <a:extLst>
              <a:ext uri="{FF2B5EF4-FFF2-40B4-BE49-F238E27FC236}">
                <a16:creationId xmlns:a16="http://schemas.microsoft.com/office/drawing/2014/main" id="{4F72F07C-46FA-45F1-9DA0-B41237C1DB58}"/>
              </a:ext>
            </a:extLst>
          </p:cNvPr>
          <p:cNvSpPr/>
          <p:nvPr/>
        </p:nvSpPr>
        <p:spPr>
          <a:xfrm>
            <a:off x="10936241" y="6102903"/>
            <a:ext cx="301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hangingPunct="0">
              <a:spcAft>
                <a:spcPts val="0"/>
              </a:spcAft>
            </a:pPr>
            <a:r>
              <a:rPr lang="ru-RU" dirty="0"/>
              <a:t>9</a:t>
            </a:r>
            <a:endParaRPr lang="ru-RU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68" name="Text Box 12">
            <a:extLst>
              <a:ext uri="{FF2B5EF4-FFF2-40B4-BE49-F238E27FC236}">
                <a16:creationId xmlns:a16="http://schemas.microsoft.com/office/drawing/2014/main" id="{94127758-7F21-4AFA-8294-ECC6F2B967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63083" y="6400835"/>
            <a:ext cx="52891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ru-RU" sz="2400" dirty="0">
                <a:solidFill>
                  <a:srgbClr val="0B4D91"/>
                </a:solidFill>
              </a:rPr>
              <a:t>13</a:t>
            </a:r>
            <a:endParaRPr lang="ru-RU" altLang="ru-RU" sz="2400" dirty="0">
              <a:solidFill>
                <a:srgbClr val="0B4D9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1969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199" y="71558"/>
            <a:ext cx="10515600" cy="1325563"/>
          </a:xfrm>
        </p:spPr>
        <p:txBody>
          <a:bodyPr>
            <a:noAutofit/>
          </a:bodyPr>
          <a:lstStyle/>
          <a:p>
            <a:pPr lvl="1" algn="ctr" rtl="0">
              <a:lnSpc>
                <a:spcPct val="90000"/>
              </a:lnSpc>
              <a:spcBef>
                <a:spcPct val="0"/>
              </a:spcBef>
            </a:pPr>
            <a:r>
              <a:rPr lang="ru-RU" sz="4800" dirty="0">
                <a:solidFill>
                  <a:srgbClr val="0D5095"/>
                </a:solidFill>
              </a:rPr>
              <a:t>Ток, потребляемый микросхемой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7B36E39-8330-420D-9407-4728975CEA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0096" y="1317410"/>
            <a:ext cx="8525716" cy="5166419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E49C0E9-EBB4-4FED-B2CE-C9B791CEF595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80" y="1314354"/>
            <a:ext cx="8221832" cy="5169475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 Box 12">
            <a:extLst>
              <a:ext uri="{FF2B5EF4-FFF2-40B4-BE49-F238E27FC236}">
                <a16:creationId xmlns:a16="http://schemas.microsoft.com/office/drawing/2014/main" id="{39527276-532C-4B15-B735-4C93500F63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63082" y="6396334"/>
            <a:ext cx="52891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ru-RU" sz="2400" dirty="0">
                <a:solidFill>
                  <a:srgbClr val="0B4D91"/>
                </a:solidFill>
              </a:rPr>
              <a:t>14</a:t>
            </a:r>
            <a:endParaRPr lang="ru-RU" altLang="ru-RU" sz="2400" dirty="0">
              <a:solidFill>
                <a:srgbClr val="0B4D91"/>
              </a:solidFill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41F353A-0C19-4D71-B5DA-B0B1FA9E93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81" y="1314354"/>
            <a:ext cx="8221831" cy="5169476"/>
          </a:xfrm>
          <a:prstGeom prst="rect">
            <a:avLst/>
          </a:prstGeom>
        </p:spPr>
      </p:pic>
      <p:graphicFrame>
        <p:nvGraphicFramePr>
          <p:cNvPr id="6" name="Таблица 5">
            <a:extLst>
              <a:ext uri="{FF2B5EF4-FFF2-40B4-BE49-F238E27FC236}">
                <a16:creationId xmlns:a16="http://schemas.microsoft.com/office/drawing/2014/main" id="{8D744341-42A9-4ABC-97F6-A82BC95C22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1603138"/>
              </p:ext>
            </p:extLst>
          </p:nvPr>
        </p:nvGraphicFramePr>
        <p:xfrm>
          <a:off x="106379" y="1771651"/>
          <a:ext cx="6751618" cy="409574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114771">
                  <a:extLst>
                    <a:ext uri="{9D8B030D-6E8A-4147-A177-3AD203B41FA5}">
                      <a16:colId xmlns:a16="http://schemas.microsoft.com/office/drawing/2014/main" val="2706225924"/>
                    </a:ext>
                  </a:extLst>
                </a:gridCol>
                <a:gridCol w="1114771">
                  <a:extLst>
                    <a:ext uri="{9D8B030D-6E8A-4147-A177-3AD203B41FA5}">
                      <a16:colId xmlns:a16="http://schemas.microsoft.com/office/drawing/2014/main" val="2957470862"/>
                    </a:ext>
                  </a:extLst>
                </a:gridCol>
                <a:gridCol w="1114771">
                  <a:extLst>
                    <a:ext uri="{9D8B030D-6E8A-4147-A177-3AD203B41FA5}">
                      <a16:colId xmlns:a16="http://schemas.microsoft.com/office/drawing/2014/main" val="3580906689"/>
                    </a:ext>
                  </a:extLst>
                </a:gridCol>
                <a:gridCol w="1114771">
                  <a:extLst>
                    <a:ext uri="{9D8B030D-6E8A-4147-A177-3AD203B41FA5}">
                      <a16:colId xmlns:a16="http://schemas.microsoft.com/office/drawing/2014/main" val="3107477815"/>
                    </a:ext>
                  </a:extLst>
                </a:gridCol>
                <a:gridCol w="1114771">
                  <a:extLst>
                    <a:ext uri="{9D8B030D-6E8A-4147-A177-3AD203B41FA5}">
                      <a16:colId xmlns:a16="http://schemas.microsoft.com/office/drawing/2014/main" val="2459131138"/>
                    </a:ext>
                  </a:extLst>
                </a:gridCol>
                <a:gridCol w="1177763">
                  <a:extLst>
                    <a:ext uri="{9D8B030D-6E8A-4147-A177-3AD203B41FA5}">
                      <a16:colId xmlns:a16="http://schemas.microsoft.com/office/drawing/2014/main" val="1388724774"/>
                    </a:ext>
                  </a:extLst>
                </a:gridCol>
              </a:tblGrid>
              <a:tr h="837707"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r>
                        <a:rPr lang="en-US" sz="1400" dirty="0">
                          <a:effectLst/>
                        </a:rPr>
                        <a:t>№</a:t>
                      </a:r>
                      <a:endParaRPr lang="ru-RU" sz="1400" dirty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endParaRPr>
                    </a:p>
                  </a:txBody>
                  <a:tcPr marL="49293" marR="49293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r>
                        <a:rPr lang="en-US" sz="1400" dirty="0" err="1">
                          <a:effectLst/>
                        </a:rPr>
                        <a:t>Шифруемые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значения</a:t>
                      </a:r>
                      <a:endParaRPr lang="ru-RU" sz="1400" dirty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endParaRPr>
                    </a:p>
                  </a:txBody>
                  <a:tcPr marL="49293" marR="49293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r>
                        <a:rPr lang="en-US" sz="1400" dirty="0" err="1">
                          <a:effectLst/>
                        </a:rPr>
                        <a:t>Дешифруемые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значения</a:t>
                      </a:r>
                      <a:endParaRPr lang="ru-RU" sz="1400" dirty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endParaRPr>
                    </a:p>
                  </a:txBody>
                  <a:tcPr marL="49293" marR="49293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r>
                        <a:rPr lang="en-US" sz="1400" dirty="0" err="1">
                          <a:effectLst/>
                        </a:rPr>
                        <a:t>Изменение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температуры</a:t>
                      </a:r>
                      <a:endParaRPr lang="ru-RU" sz="1400" dirty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endParaRPr>
                    </a:p>
                  </a:txBody>
                  <a:tcPr marL="49293" marR="49293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r>
                        <a:rPr lang="en-US" sz="1400" dirty="0" err="1">
                          <a:effectLst/>
                        </a:rPr>
                        <a:t>Потребляемый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ток</a:t>
                      </a:r>
                      <a:endParaRPr lang="ru-RU" sz="1400" dirty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endParaRPr>
                    </a:p>
                  </a:txBody>
                  <a:tcPr marL="49293" marR="49293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r>
                        <a:rPr lang="en-US" sz="1400" dirty="0" err="1">
                          <a:effectLst/>
                        </a:rPr>
                        <a:t>Количество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полученных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измерений</a:t>
                      </a:r>
                      <a:endParaRPr lang="ru-RU" sz="1400" dirty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endParaRPr>
                    </a:p>
                  </a:txBody>
                  <a:tcPr marL="49293" marR="49293" marT="0" marB="0"/>
                </a:tc>
                <a:extLst>
                  <a:ext uri="{0D108BD9-81ED-4DB2-BD59-A6C34878D82A}">
                    <a16:rowId xmlns:a16="http://schemas.microsoft.com/office/drawing/2014/main" val="339182958"/>
                  </a:ext>
                </a:extLst>
              </a:tr>
              <a:tr h="407255"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r>
                        <a:rPr lang="en-US" sz="1400">
                          <a:effectLst/>
                        </a:rPr>
                        <a:t>1</a:t>
                      </a:r>
                      <a:endParaRPr lang="ru-RU" sz="140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endParaRPr>
                    </a:p>
                  </a:txBody>
                  <a:tcPr marL="49293" marR="49293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r>
                        <a:rPr lang="en-US" sz="1400">
                          <a:effectLst/>
                        </a:rPr>
                        <a:t>2</a:t>
                      </a:r>
                      <a:endParaRPr lang="ru-RU" sz="140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endParaRPr>
                    </a:p>
                  </a:txBody>
                  <a:tcPr marL="49293" marR="49293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r>
                        <a:rPr lang="en-US" sz="1400">
                          <a:effectLst/>
                        </a:rPr>
                        <a:t>8</a:t>
                      </a:r>
                      <a:endParaRPr lang="ru-RU" sz="140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endParaRPr>
                    </a:p>
                  </a:txBody>
                  <a:tcPr marL="49293" marR="49293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1,59</a:t>
                      </a:r>
                      <a:endParaRPr lang="ru-RU" sz="140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endParaRPr>
                    </a:p>
                  </a:txBody>
                  <a:tcPr marL="49293" marR="49293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r>
                        <a:rPr lang="ru-RU" sz="1400" dirty="0">
                          <a:effectLst/>
                        </a:rPr>
                        <a:t>20,352</a:t>
                      </a:r>
                      <a:endParaRPr lang="ru-RU" sz="1400" dirty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endParaRPr>
                    </a:p>
                  </a:txBody>
                  <a:tcPr marL="49293" marR="49293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r>
                        <a:rPr lang="ru-RU" sz="1400">
                          <a:effectLst/>
                        </a:rPr>
                        <a:t>2191</a:t>
                      </a:r>
                      <a:endParaRPr lang="ru-RU" sz="140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endParaRPr>
                    </a:p>
                  </a:txBody>
                  <a:tcPr marL="49293" marR="49293" marT="0" marB="0"/>
                </a:tc>
                <a:extLst>
                  <a:ext uri="{0D108BD9-81ED-4DB2-BD59-A6C34878D82A}">
                    <a16:rowId xmlns:a16="http://schemas.microsoft.com/office/drawing/2014/main" val="3310494747"/>
                  </a:ext>
                </a:extLst>
              </a:tr>
              <a:tr h="407255"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r>
                        <a:rPr lang="en-US" sz="1400">
                          <a:effectLst/>
                        </a:rPr>
                        <a:t>2</a:t>
                      </a:r>
                      <a:endParaRPr lang="ru-RU" sz="140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endParaRPr>
                    </a:p>
                  </a:txBody>
                  <a:tcPr marL="49293" marR="49293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r>
                        <a:rPr lang="en-US" sz="1400" dirty="0">
                          <a:effectLst/>
                        </a:rPr>
                        <a:t>3</a:t>
                      </a:r>
                      <a:endParaRPr lang="ru-RU" sz="1400" dirty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endParaRPr>
                    </a:p>
                  </a:txBody>
                  <a:tcPr marL="49293" marR="49293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r>
                        <a:rPr lang="en-US" sz="1400">
                          <a:effectLst/>
                        </a:rPr>
                        <a:t>27</a:t>
                      </a:r>
                      <a:endParaRPr lang="ru-RU" sz="140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endParaRPr>
                    </a:p>
                  </a:txBody>
                  <a:tcPr marL="49293" marR="49293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1,59</a:t>
                      </a:r>
                      <a:endParaRPr lang="ru-RU" sz="140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endParaRPr>
                    </a:p>
                  </a:txBody>
                  <a:tcPr marL="49293" marR="49293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r>
                        <a:rPr lang="ru-RU" sz="1400" dirty="0">
                          <a:effectLst/>
                        </a:rPr>
                        <a:t>20,886</a:t>
                      </a:r>
                      <a:endParaRPr lang="ru-RU" sz="1400" dirty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endParaRPr>
                    </a:p>
                  </a:txBody>
                  <a:tcPr marL="49293" marR="49293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r>
                        <a:rPr lang="ru-RU" sz="1400" dirty="0">
                          <a:effectLst/>
                        </a:rPr>
                        <a:t>2200</a:t>
                      </a:r>
                      <a:endParaRPr lang="ru-RU" sz="1400" dirty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endParaRPr>
                    </a:p>
                  </a:txBody>
                  <a:tcPr marL="49293" marR="49293" marT="0" marB="0"/>
                </a:tc>
                <a:extLst>
                  <a:ext uri="{0D108BD9-81ED-4DB2-BD59-A6C34878D82A}">
                    <a16:rowId xmlns:a16="http://schemas.microsoft.com/office/drawing/2014/main" val="2039410657"/>
                  </a:ext>
                </a:extLst>
              </a:tr>
              <a:tr h="407255"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r>
                        <a:rPr lang="en-US" sz="1400">
                          <a:effectLst/>
                        </a:rPr>
                        <a:t>3</a:t>
                      </a:r>
                      <a:endParaRPr lang="ru-RU" sz="140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endParaRPr>
                    </a:p>
                  </a:txBody>
                  <a:tcPr marL="49293" marR="49293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r>
                        <a:rPr lang="en-US" sz="1400">
                          <a:effectLst/>
                        </a:rPr>
                        <a:t>100</a:t>
                      </a:r>
                      <a:endParaRPr lang="ru-RU" sz="140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endParaRPr>
                    </a:p>
                  </a:txBody>
                  <a:tcPr marL="49293" marR="49293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r>
                        <a:rPr lang="en-US" sz="1400">
                          <a:effectLst/>
                        </a:rPr>
                        <a:t>1000000</a:t>
                      </a:r>
                      <a:endParaRPr lang="ru-RU" sz="140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endParaRPr>
                    </a:p>
                  </a:txBody>
                  <a:tcPr marL="49293" marR="49293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1,64</a:t>
                      </a:r>
                      <a:endParaRPr lang="ru-RU" sz="140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endParaRPr>
                    </a:p>
                  </a:txBody>
                  <a:tcPr marL="49293" marR="49293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r>
                        <a:rPr lang="ru-RU" sz="1400">
                          <a:effectLst/>
                        </a:rPr>
                        <a:t>21,087</a:t>
                      </a:r>
                      <a:endParaRPr lang="ru-RU" sz="140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endParaRPr>
                    </a:p>
                  </a:txBody>
                  <a:tcPr marL="49293" marR="49293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r>
                        <a:rPr lang="ru-RU" sz="1400" dirty="0">
                          <a:effectLst/>
                        </a:rPr>
                        <a:t>2204</a:t>
                      </a:r>
                      <a:endParaRPr lang="ru-RU" sz="1400" dirty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endParaRPr>
                    </a:p>
                  </a:txBody>
                  <a:tcPr marL="49293" marR="49293" marT="0" marB="0"/>
                </a:tc>
                <a:extLst>
                  <a:ext uri="{0D108BD9-81ED-4DB2-BD59-A6C34878D82A}">
                    <a16:rowId xmlns:a16="http://schemas.microsoft.com/office/drawing/2014/main" val="2713497231"/>
                  </a:ext>
                </a:extLst>
              </a:tr>
              <a:tr h="407255"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r>
                        <a:rPr lang="en-US" sz="1400" dirty="0">
                          <a:effectLst/>
                        </a:rPr>
                        <a:t>4</a:t>
                      </a:r>
                      <a:endParaRPr lang="ru-RU" sz="1400" dirty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endParaRPr>
                    </a:p>
                  </a:txBody>
                  <a:tcPr marL="49293" marR="49293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r>
                        <a:rPr lang="en-US" sz="1400">
                          <a:effectLst/>
                        </a:rPr>
                        <a:t>1500</a:t>
                      </a:r>
                      <a:endParaRPr lang="ru-RU" sz="140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endParaRPr>
                    </a:p>
                  </a:txBody>
                  <a:tcPr marL="49293" marR="49293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r>
                        <a:rPr lang="en-US" sz="1400" dirty="0">
                          <a:effectLst/>
                        </a:rPr>
                        <a:t>375000000</a:t>
                      </a:r>
                      <a:endParaRPr lang="ru-RU" sz="1400" dirty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endParaRPr>
                    </a:p>
                  </a:txBody>
                  <a:tcPr marL="49293" marR="49293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1,54</a:t>
                      </a:r>
                      <a:endParaRPr lang="ru-RU" sz="140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endParaRPr>
                    </a:p>
                  </a:txBody>
                  <a:tcPr marL="49293" marR="49293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r>
                        <a:rPr lang="ru-RU" sz="1400">
                          <a:effectLst/>
                        </a:rPr>
                        <a:t>20,842</a:t>
                      </a:r>
                      <a:endParaRPr lang="ru-RU" sz="140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endParaRPr>
                    </a:p>
                  </a:txBody>
                  <a:tcPr marL="49293" marR="49293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r>
                        <a:rPr lang="ru-RU" sz="1400">
                          <a:effectLst/>
                        </a:rPr>
                        <a:t>2216</a:t>
                      </a:r>
                      <a:endParaRPr lang="ru-RU" sz="140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endParaRPr>
                    </a:p>
                  </a:txBody>
                  <a:tcPr marL="49293" marR="49293" marT="0" marB="0"/>
                </a:tc>
                <a:extLst>
                  <a:ext uri="{0D108BD9-81ED-4DB2-BD59-A6C34878D82A}">
                    <a16:rowId xmlns:a16="http://schemas.microsoft.com/office/drawing/2014/main" val="1010491618"/>
                  </a:ext>
                </a:extLst>
              </a:tr>
              <a:tr h="407255"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r>
                        <a:rPr lang="en-US" sz="1400">
                          <a:effectLst/>
                        </a:rPr>
                        <a:t>5</a:t>
                      </a:r>
                      <a:endParaRPr lang="ru-RU" sz="140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endParaRPr>
                    </a:p>
                  </a:txBody>
                  <a:tcPr marL="49293" marR="49293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r>
                        <a:rPr lang="en-US" sz="1400">
                          <a:effectLst/>
                        </a:rPr>
                        <a:t>4002689921</a:t>
                      </a:r>
                      <a:endParaRPr lang="ru-RU" sz="140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endParaRPr>
                    </a:p>
                  </a:txBody>
                  <a:tcPr marL="49293" marR="49293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r>
                        <a:rPr lang="en-US" sz="1400">
                          <a:effectLst/>
                        </a:rPr>
                        <a:t>4002689915</a:t>
                      </a:r>
                      <a:endParaRPr lang="ru-RU" sz="140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endParaRPr>
                    </a:p>
                  </a:txBody>
                  <a:tcPr marL="49293" marR="49293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1,59</a:t>
                      </a:r>
                      <a:endParaRPr lang="ru-RU" sz="140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endParaRPr>
                    </a:p>
                  </a:txBody>
                  <a:tcPr marL="49293" marR="49293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r>
                        <a:rPr lang="ru-RU" sz="1400">
                          <a:effectLst/>
                        </a:rPr>
                        <a:t>20,538</a:t>
                      </a:r>
                      <a:endParaRPr lang="ru-RU" sz="140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endParaRPr>
                    </a:p>
                  </a:txBody>
                  <a:tcPr marL="49293" marR="49293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r>
                        <a:rPr lang="ru-RU" sz="1400">
                          <a:effectLst/>
                        </a:rPr>
                        <a:t>2208</a:t>
                      </a:r>
                      <a:endParaRPr lang="ru-RU" sz="140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endParaRPr>
                    </a:p>
                  </a:txBody>
                  <a:tcPr marL="49293" marR="49293" marT="0" marB="0"/>
                </a:tc>
                <a:extLst>
                  <a:ext uri="{0D108BD9-81ED-4DB2-BD59-A6C34878D82A}">
                    <a16:rowId xmlns:a16="http://schemas.microsoft.com/office/drawing/2014/main" val="148375045"/>
                  </a:ext>
                </a:extLst>
              </a:tr>
              <a:tr h="407255"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r>
                        <a:rPr lang="en-US" sz="1400">
                          <a:effectLst/>
                        </a:rPr>
                        <a:t>6</a:t>
                      </a:r>
                      <a:endParaRPr lang="ru-RU" sz="140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endParaRPr>
                    </a:p>
                  </a:txBody>
                  <a:tcPr marL="49293" marR="49293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r>
                        <a:rPr lang="en-US" sz="1400">
                          <a:effectLst/>
                        </a:rPr>
                        <a:t>4002689920</a:t>
                      </a:r>
                      <a:endParaRPr lang="ru-RU" sz="140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endParaRPr>
                    </a:p>
                  </a:txBody>
                  <a:tcPr marL="49293" marR="49293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r>
                        <a:rPr lang="en-US" sz="1400">
                          <a:effectLst/>
                        </a:rPr>
                        <a:t>4002689896</a:t>
                      </a:r>
                      <a:endParaRPr lang="ru-RU" sz="140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endParaRPr>
                    </a:p>
                  </a:txBody>
                  <a:tcPr marL="49293" marR="49293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1,59</a:t>
                      </a:r>
                      <a:endParaRPr lang="ru-RU" sz="140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endParaRPr>
                    </a:p>
                  </a:txBody>
                  <a:tcPr marL="49293" marR="49293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r>
                        <a:rPr lang="ru-RU" sz="1400">
                          <a:effectLst/>
                        </a:rPr>
                        <a:t>20,595</a:t>
                      </a:r>
                      <a:endParaRPr lang="ru-RU" sz="140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endParaRPr>
                    </a:p>
                  </a:txBody>
                  <a:tcPr marL="49293" marR="49293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r>
                        <a:rPr lang="ru-RU" sz="1400">
                          <a:effectLst/>
                        </a:rPr>
                        <a:t>2205</a:t>
                      </a:r>
                      <a:endParaRPr lang="ru-RU" sz="140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endParaRPr>
                    </a:p>
                  </a:txBody>
                  <a:tcPr marL="49293" marR="49293" marT="0" marB="0"/>
                </a:tc>
                <a:extLst>
                  <a:ext uri="{0D108BD9-81ED-4DB2-BD59-A6C34878D82A}">
                    <a16:rowId xmlns:a16="http://schemas.microsoft.com/office/drawing/2014/main" val="3150661987"/>
                  </a:ext>
                </a:extLst>
              </a:tr>
              <a:tr h="407255"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r>
                        <a:rPr lang="en-US" sz="1400">
                          <a:effectLst/>
                        </a:rPr>
                        <a:t>7</a:t>
                      </a:r>
                      <a:endParaRPr lang="ru-RU" sz="140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endParaRPr>
                    </a:p>
                  </a:txBody>
                  <a:tcPr marL="49293" marR="49293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r>
                        <a:rPr lang="en-US" sz="1400">
                          <a:effectLst/>
                        </a:rPr>
                        <a:t>133964360</a:t>
                      </a:r>
                      <a:endParaRPr lang="ru-RU" sz="140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endParaRPr>
                    </a:p>
                  </a:txBody>
                  <a:tcPr marL="49293" marR="49293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r>
                        <a:rPr lang="en-US" sz="1400">
                          <a:effectLst/>
                        </a:rPr>
                        <a:t>2147483647</a:t>
                      </a:r>
                      <a:endParaRPr lang="ru-RU" sz="140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endParaRPr>
                    </a:p>
                  </a:txBody>
                  <a:tcPr marL="49293" marR="49293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1,59</a:t>
                      </a:r>
                      <a:endParaRPr lang="ru-RU" sz="140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endParaRPr>
                    </a:p>
                  </a:txBody>
                  <a:tcPr marL="49293" marR="49293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r>
                        <a:rPr lang="ru-RU" sz="1400">
                          <a:effectLst/>
                        </a:rPr>
                        <a:t>20,341</a:t>
                      </a:r>
                      <a:endParaRPr lang="ru-RU" sz="140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endParaRPr>
                    </a:p>
                  </a:txBody>
                  <a:tcPr marL="49293" marR="49293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r>
                        <a:rPr lang="ru-RU" sz="1400">
                          <a:effectLst/>
                        </a:rPr>
                        <a:t>2222</a:t>
                      </a:r>
                      <a:endParaRPr lang="ru-RU" sz="140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endParaRPr>
                    </a:p>
                  </a:txBody>
                  <a:tcPr marL="49293" marR="49293" marT="0" marB="0"/>
                </a:tc>
                <a:extLst>
                  <a:ext uri="{0D108BD9-81ED-4DB2-BD59-A6C34878D82A}">
                    <a16:rowId xmlns:a16="http://schemas.microsoft.com/office/drawing/2014/main" val="1660920621"/>
                  </a:ext>
                </a:extLst>
              </a:tr>
              <a:tr h="407255"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r>
                        <a:rPr lang="ru-RU" sz="1400">
                          <a:effectLst/>
                        </a:rPr>
                        <a:t>8</a:t>
                      </a:r>
                      <a:endParaRPr lang="ru-RU" sz="140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endParaRPr>
                    </a:p>
                  </a:txBody>
                  <a:tcPr marL="49293" marR="49293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r>
                        <a:rPr lang="en-US" sz="1400">
                          <a:effectLst/>
                        </a:rPr>
                        <a:t>1024</a:t>
                      </a:r>
                      <a:endParaRPr lang="ru-RU" sz="140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endParaRPr>
                    </a:p>
                  </a:txBody>
                  <a:tcPr marL="49293" marR="49293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r>
                        <a:rPr lang="en-US" sz="1400">
                          <a:effectLst/>
                        </a:rPr>
                        <a:t>1073741824</a:t>
                      </a:r>
                      <a:endParaRPr lang="ru-RU" sz="140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endParaRPr>
                    </a:p>
                  </a:txBody>
                  <a:tcPr marL="49293" marR="49293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1,49</a:t>
                      </a:r>
                      <a:endParaRPr lang="ru-RU" sz="140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endParaRPr>
                    </a:p>
                  </a:txBody>
                  <a:tcPr marL="49293" marR="49293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r>
                        <a:rPr lang="ru-RU" sz="1400">
                          <a:effectLst/>
                        </a:rPr>
                        <a:t>19,647</a:t>
                      </a:r>
                      <a:endParaRPr lang="ru-RU" sz="140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endParaRPr>
                    </a:p>
                  </a:txBody>
                  <a:tcPr marL="49293" marR="49293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r>
                        <a:rPr lang="ru-RU" sz="1400" dirty="0">
                          <a:effectLst/>
                        </a:rPr>
                        <a:t>2210</a:t>
                      </a:r>
                      <a:endParaRPr lang="ru-RU" sz="1400" dirty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endParaRPr>
                    </a:p>
                  </a:txBody>
                  <a:tcPr marL="49293" marR="49293" marT="0" marB="0"/>
                </a:tc>
                <a:extLst>
                  <a:ext uri="{0D108BD9-81ED-4DB2-BD59-A6C34878D82A}">
                    <a16:rowId xmlns:a16="http://schemas.microsoft.com/office/drawing/2014/main" val="19640751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18752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4" descr="ИНЭФБ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907"/>
          <a:stretch/>
        </p:blipFill>
        <p:spPr bwMode="auto">
          <a:xfrm>
            <a:off x="7398429" y="0"/>
            <a:ext cx="4745734" cy="13187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12"/>
          <p:cNvSpPr txBox="1">
            <a:spLocks noChangeArrowheads="1"/>
          </p:cNvSpPr>
          <p:nvPr/>
        </p:nvSpPr>
        <p:spPr bwMode="auto">
          <a:xfrm>
            <a:off x="2309813" y="1000125"/>
            <a:ext cx="7643812" cy="820738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 eaLnBrk="1" hangingPunct="1">
              <a:buFontTx/>
              <a:buNone/>
              <a:defRPr/>
            </a:pPr>
            <a:endParaRPr lang="ru-RU" altLang="ru-RU" b="1" kern="0" dirty="0">
              <a:solidFill>
                <a:srgbClr val="0B4D91"/>
              </a:solidFill>
            </a:endParaRPr>
          </a:p>
        </p:txBody>
      </p:sp>
      <p:sp>
        <p:nvSpPr>
          <p:cNvPr id="7" name="Rectangle 12"/>
          <p:cNvSpPr txBox="1">
            <a:spLocks noChangeArrowheads="1"/>
          </p:cNvSpPr>
          <p:nvPr/>
        </p:nvSpPr>
        <p:spPr bwMode="auto">
          <a:xfrm>
            <a:off x="2274093" y="6262965"/>
            <a:ext cx="7643812" cy="820737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>
              <a:buNone/>
              <a:defRPr/>
            </a:pPr>
            <a:r>
              <a:rPr lang="ru-RU" altLang="ru-RU" b="1" kern="0" dirty="0">
                <a:solidFill>
                  <a:srgbClr val="0B4D91"/>
                </a:solidFill>
              </a:rPr>
              <a:t>Спасибо за внимание!</a:t>
            </a:r>
          </a:p>
        </p:txBody>
      </p:sp>
      <p:sp>
        <p:nvSpPr>
          <p:cNvPr id="13318" name="Rectangle 17"/>
          <p:cNvSpPr>
            <a:spLocks noChangeArrowheads="1"/>
          </p:cNvSpPr>
          <p:nvPr/>
        </p:nvSpPr>
        <p:spPr bwMode="auto">
          <a:xfrm>
            <a:off x="271651" y="1403921"/>
            <a:ext cx="11648697" cy="4893647"/>
          </a:xfrm>
          <a:prstGeom prst="rect">
            <a:avLst/>
          </a:prstGeom>
          <a:solidFill>
            <a:schemeClr val="bg1"/>
          </a:solidFill>
          <a:ln w="12700">
            <a:solidFill>
              <a:srgbClr val="0B4D91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285750" indent="-285750" algn="just">
              <a:spcBef>
                <a:spcPts val="0"/>
              </a:spcBef>
              <a:defRPr/>
            </a:pPr>
            <a:r>
              <a:rPr lang="ru-RU" altLang="ru-RU" sz="2400" dirty="0">
                <a:solidFill>
                  <a:srgbClr val="0B4D91"/>
                </a:solidFill>
              </a:rPr>
              <a:t>Уязвимость RSA, на данный момент, обусловлена не алгоритмом, а его практической реализацией.</a:t>
            </a:r>
          </a:p>
          <a:p>
            <a:pPr marL="285750" indent="-285750" algn="just">
              <a:spcBef>
                <a:spcPts val="0"/>
              </a:spcBef>
              <a:defRPr/>
            </a:pPr>
            <a:r>
              <a:rPr lang="ru-RU" altLang="ru-RU" sz="2400" dirty="0">
                <a:solidFill>
                  <a:srgbClr val="0B4D91"/>
                </a:solidFill>
              </a:rPr>
              <a:t>Получены новые экспериментальные данные и предлагается использовать температурные измерения с целью вычисления ключей шифрования, а также для предотвращения атака</a:t>
            </a:r>
          </a:p>
          <a:p>
            <a:pPr marL="285750" indent="-285750" algn="just">
              <a:spcBef>
                <a:spcPts val="0"/>
              </a:spcBef>
              <a:defRPr/>
            </a:pPr>
            <a:r>
              <a:rPr lang="ru-RU" sz="2400" dirty="0">
                <a:solidFill>
                  <a:srgbClr val="0B4D91"/>
                </a:solidFill>
              </a:rPr>
              <a:t>При аппаратной реализации криптографического устройства важно предусмотреть атаки со стороны побочных каналов </a:t>
            </a:r>
          </a:p>
          <a:p>
            <a:pPr marL="285750" indent="-285750" algn="just">
              <a:spcBef>
                <a:spcPts val="0"/>
              </a:spcBef>
              <a:defRPr/>
            </a:pPr>
            <a:r>
              <a:rPr lang="ru-RU" altLang="ru-RU" sz="2400" dirty="0">
                <a:solidFill>
                  <a:srgbClr val="0B4D91"/>
                </a:solidFill>
              </a:rPr>
              <a:t>Побочные каналы несут в себе полезную информацию и могут дополнять друг друга.</a:t>
            </a:r>
          </a:p>
          <a:p>
            <a:pPr marL="285750" indent="-285750" algn="just">
              <a:spcBef>
                <a:spcPts val="0"/>
              </a:spcBef>
              <a:defRPr/>
            </a:pPr>
            <a:r>
              <a:rPr lang="ru-RU" altLang="ru-RU" sz="2400" dirty="0">
                <a:solidFill>
                  <a:srgbClr val="0B4D91"/>
                </a:solidFill>
              </a:rPr>
              <a:t>Решения по безопасности для </a:t>
            </a:r>
            <a:r>
              <a:rPr lang="ru-RU" altLang="ru-RU" sz="2400" dirty="0" err="1">
                <a:solidFill>
                  <a:srgbClr val="0B4D91"/>
                </a:solidFill>
              </a:rPr>
              <a:t>Internet</a:t>
            </a:r>
            <a:r>
              <a:rPr lang="ru-RU" altLang="ru-RU" sz="2400" dirty="0">
                <a:solidFill>
                  <a:srgbClr val="0B4D91"/>
                </a:solidFill>
              </a:rPr>
              <a:t> </a:t>
            </a:r>
            <a:r>
              <a:rPr lang="ru-RU" altLang="ru-RU" sz="2400" dirty="0" err="1">
                <a:solidFill>
                  <a:srgbClr val="0B4D91"/>
                </a:solidFill>
              </a:rPr>
              <a:t>of</a:t>
            </a:r>
            <a:r>
              <a:rPr lang="ru-RU" altLang="ru-RU" sz="2400" dirty="0">
                <a:solidFill>
                  <a:srgbClr val="0B4D91"/>
                </a:solidFill>
              </a:rPr>
              <a:t> </a:t>
            </a:r>
            <a:r>
              <a:rPr lang="ru-RU" altLang="ru-RU" sz="2400" dirty="0" err="1">
                <a:solidFill>
                  <a:srgbClr val="0B4D91"/>
                </a:solidFill>
              </a:rPr>
              <a:t>Things</a:t>
            </a:r>
            <a:r>
              <a:rPr lang="ru-RU" altLang="ru-RU" sz="2400" dirty="0">
                <a:solidFill>
                  <a:srgbClr val="0B4D91"/>
                </a:solidFill>
              </a:rPr>
              <a:t> еще не полностью изучены</a:t>
            </a:r>
            <a:r>
              <a:rPr lang="ru-RU" sz="2400" dirty="0">
                <a:solidFill>
                  <a:srgbClr val="0B4D91"/>
                </a:solidFill>
              </a:rPr>
              <a:t>, необходимо продолжать научные исследования и предлагать современные решения, способные улучшить ситуацию в сфере безопасности интернета вещей.</a:t>
            </a:r>
          </a:p>
        </p:txBody>
      </p:sp>
      <p:sp>
        <p:nvSpPr>
          <p:cNvPr id="14340" name="Text Box 19"/>
          <p:cNvSpPr txBox="1">
            <a:spLocks noChangeArrowheads="1"/>
          </p:cNvSpPr>
          <p:nvPr/>
        </p:nvSpPr>
        <p:spPr bwMode="auto">
          <a:xfrm>
            <a:off x="11767973" y="6488668"/>
            <a:ext cx="44114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ru-RU" sz="1800" dirty="0">
                <a:solidFill>
                  <a:srgbClr val="0B4D91"/>
                </a:solidFill>
              </a:rPr>
              <a:t>15</a:t>
            </a:r>
            <a:endParaRPr lang="ru-RU" altLang="ru-RU" sz="1800" dirty="0">
              <a:solidFill>
                <a:srgbClr val="0B4D91"/>
              </a:solidFill>
            </a:endParaRPr>
          </a:p>
        </p:txBody>
      </p:sp>
      <p:pic>
        <p:nvPicPr>
          <p:cNvPr id="9" name="Picture 3" descr="img_1112257784071">
            <a:extLst>
              <a:ext uri="{FF2B5EF4-FFF2-40B4-BE49-F238E27FC236}">
                <a16:creationId xmlns:a16="http://schemas.microsoft.com/office/drawing/2014/main" id="{34051C19-547B-4D70-9DA7-0133F9BA55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863" y="24243"/>
            <a:ext cx="2364084" cy="13187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Rectangle 12">
            <a:extLst>
              <a:ext uri="{FF2B5EF4-FFF2-40B4-BE49-F238E27FC236}">
                <a16:creationId xmlns:a16="http://schemas.microsoft.com/office/drawing/2014/main" id="{2F221C7E-1845-45C5-B95C-ED6CECD420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09813" y="808956"/>
            <a:ext cx="7643812" cy="820737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>
              <a:buNone/>
              <a:defRPr/>
            </a:pPr>
            <a:r>
              <a:rPr lang="ru-RU" altLang="ru-RU" b="1" kern="0" dirty="0">
                <a:solidFill>
                  <a:srgbClr val="0B4D91"/>
                </a:solidFill>
              </a:rPr>
              <a:t>Заключение</a:t>
            </a:r>
          </a:p>
        </p:txBody>
      </p:sp>
    </p:spTree>
    <p:extLst>
      <p:ext uri="{BB962C8B-B14F-4D97-AF65-F5344CB8AC3E}">
        <p14:creationId xmlns:p14="http://schemas.microsoft.com/office/powerpoint/2010/main" val="3763866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4" descr="ИНЭФБ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907"/>
          <a:stretch/>
        </p:blipFill>
        <p:spPr bwMode="auto">
          <a:xfrm>
            <a:off x="29690" y="5713074"/>
            <a:ext cx="4745734" cy="13187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12"/>
          <p:cNvSpPr txBox="1">
            <a:spLocks noChangeArrowheads="1"/>
          </p:cNvSpPr>
          <p:nvPr/>
        </p:nvSpPr>
        <p:spPr bwMode="auto">
          <a:xfrm>
            <a:off x="2309813" y="1000125"/>
            <a:ext cx="7643812" cy="820738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 eaLnBrk="1" hangingPunct="1">
              <a:buFontTx/>
              <a:buNone/>
              <a:defRPr/>
            </a:pPr>
            <a:endParaRPr lang="ru-RU" altLang="ru-RU" b="1" kern="0" dirty="0">
              <a:solidFill>
                <a:srgbClr val="0B4D91"/>
              </a:solidFill>
            </a:endParaRPr>
          </a:p>
        </p:txBody>
      </p:sp>
      <p:sp>
        <p:nvSpPr>
          <p:cNvPr id="7" name="Rectangle 12"/>
          <p:cNvSpPr txBox="1">
            <a:spLocks noChangeArrowheads="1"/>
          </p:cNvSpPr>
          <p:nvPr/>
        </p:nvSpPr>
        <p:spPr bwMode="auto">
          <a:xfrm>
            <a:off x="2402557" y="2035868"/>
            <a:ext cx="7643812" cy="820737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>
              <a:buNone/>
              <a:defRPr/>
            </a:pPr>
            <a:r>
              <a:rPr lang="ru-RU" altLang="ru-RU" b="1" kern="0" dirty="0">
                <a:solidFill>
                  <a:srgbClr val="0B4D91"/>
                </a:solidFill>
              </a:rPr>
              <a:t>Спасибо за внимание!</a:t>
            </a:r>
          </a:p>
        </p:txBody>
      </p:sp>
      <p:sp>
        <p:nvSpPr>
          <p:cNvPr id="13318" name="Rectangle 17"/>
          <p:cNvSpPr>
            <a:spLocks noChangeArrowheads="1"/>
          </p:cNvSpPr>
          <p:nvPr/>
        </p:nvSpPr>
        <p:spPr bwMode="auto">
          <a:xfrm>
            <a:off x="271650" y="848312"/>
            <a:ext cx="11648697" cy="1015663"/>
          </a:xfrm>
          <a:prstGeom prst="rect">
            <a:avLst/>
          </a:prstGeom>
          <a:solidFill>
            <a:schemeClr val="bg1"/>
          </a:solidFill>
          <a:ln w="12700">
            <a:solidFill>
              <a:srgbClr val="0B4D91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>
              <a:spcBef>
                <a:spcPts val="0"/>
              </a:spcBef>
              <a:buNone/>
              <a:defRPr/>
            </a:pPr>
            <a:r>
              <a:rPr lang="ru-RU" sz="2000" dirty="0"/>
              <a:t>1. Горелкин Б.К., Рогожников Е.В. Алгоритм асимметричного шифрования </a:t>
            </a:r>
            <a:r>
              <a:rPr lang="ru-RU" sz="2000" dirty="0" err="1"/>
              <a:t>rsa</a:t>
            </a:r>
            <a:r>
              <a:rPr lang="ru-RU" sz="2000" dirty="0"/>
              <a:t> на микроконтроллере stm32f070rb// «Научная сессия ТУСУР – 2020» (Томск, 25-27 мая 2020 г.) // </a:t>
            </a:r>
          </a:p>
          <a:p>
            <a:pPr algn="just">
              <a:spcBef>
                <a:spcPts val="0"/>
              </a:spcBef>
              <a:buNone/>
              <a:defRPr/>
            </a:pPr>
            <a:r>
              <a:rPr lang="ru-RU" sz="2000" dirty="0"/>
              <a:t>В печати.</a:t>
            </a:r>
          </a:p>
        </p:txBody>
      </p:sp>
      <p:sp>
        <p:nvSpPr>
          <p:cNvPr id="14340" name="Text Box 19"/>
          <p:cNvSpPr txBox="1">
            <a:spLocks noChangeArrowheads="1"/>
          </p:cNvSpPr>
          <p:nvPr/>
        </p:nvSpPr>
        <p:spPr bwMode="auto">
          <a:xfrm>
            <a:off x="11767973" y="6488668"/>
            <a:ext cx="44114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ru-RU" sz="1800" dirty="0">
                <a:solidFill>
                  <a:srgbClr val="0B4D91"/>
                </a:solidFill>
              </a:rPr>
              <a:t>1</a:t>
            </a:r>
            <a:r>
              <a:rPr lang="ru-RU" altLang="ru-RU" sz="1800" dirty="0">
                <a:solidFill>
                  <a:srgbClr val="0B4D91"/>
                </a:solidFill>
              </a:rPr>
              <a:t>6</a:t>
            </a:r>
          </a:p>
        </p:txBody>
      </p:sp>
      <p:pic>
        <p:nvPicPr>
          <p:cNvPr id="9" name="Picture 3" descr="img_1112257784071">
            <a:extLst>
              <a:ext uri="{FF2B5EF4-FFF2-40B4-BE49-F238E27FC236}">
                <a16:creationId xmlns:a16="http://schemas.microsoft.com/office/drawing/2014/main" id="{34051C19-547B-4D70-9DA7-0133F9BA55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4569" y="5521394"/>
            <a:ext cx="2364084" cy="13187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Rectangle 12">
            <a:extLst>
              <a:ext uri="{FF2B5EF4-FFF2-40B4-BE49-F238E27FC236}">
                <a16:creationId xmlns:a16="http://schemas.microsoft.com/office/drawing/2014/main" id="{2F221C7E-1845-45C5-B95C-ED6CECD420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4093" y="88052"/>
            <a:ext cx="7643812" cy="820737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>
              <a:buNone/>
              <a:defRPr/>
            </a:pPr>
            <a:r>
              <a:rPr lang="ru-RU" altLang="ru-RU" b="1" kern="0" dirty="0">
                <a:solidFill>
                  <a:srgbClr val="0B4D91"/>
                </a:solidFill>
              </a:rPr>
              <a:t>Список опубликованных работ </a:t>
            </a:r>
          </a:p>
        </p:txBody>
      </p:sp>
      <p:sp>
        <p:nvSpPr>
          <p:cNvPr id="11" name="Подзаголовок 2">
            <a:extLst>
              <a:ext uri="{FF2B5EF4-FFF2-40B4-BE49-F238E27FC236}">
                <a16:creationId xmlns:a16="http://schemas.microsoft.com/office/drawing/2014/main" id="{28EBC3A0-0D73-47D7-ACA3-98679CBB5FDA}"/>
              </a:ext>
            </a:extLst>
          </p:cNvPr>
          <p:cNvSpPr txBox="1">
            <a:spLocks/>
          </p:cNvSpPr>
          <p:nvPr/>
        </p:nvSpPr>
        <p:spPr>
          <a:xfrm>
            <a:off x="1569511" y="2307746"/>
            <a:ext cx="9309904" cy="39660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30000"/>
              </a:lnSpc>
            </a:pP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  <a:p>
            <a:pPr marL="0" indent="0" algn="ctr">
              <a:lnSpc>
                <a:spcPct val="30000"/>
              </a:lnSpc>
              <a:buNone/>
            </a:pP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  <a:p>
            <a:pPr marL="0" indent="0" algn="ctr">
              <a:lnSpc>
                <a:spcPct val="30000"/>
              </a:lnSpc>
              <a:buNone/>
            </a:pPr>
            <a:r>
              <a:rPr lang="ru-RU" b="1" dirty="0">
                <a:solidFill>
                  <a:srgbClr val="0B4D9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Горелкин</a:t>
            </a:r>
            <a:r>
              <a:rPr lang="en-US" b="1" dirty="0">
                <a:solidFill>
                  <a:srgbClr val="0B4D9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b="1" dirty="0">
                <a:solidFill>
                  <a:srgbClr val="0B4D9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Богдан Константинович</a:t>
            </a:r>
            <a:br>
              <a:rPr lang="ru-RU" b="1" dirty="0">
                <a:solidFill>
                  <a:srgbClr val="0B4D9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ru-RU" b="1" dirty="0">
              <a:solidFill>
                <a:srgbClr val="0B4D9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lnSpc>
                <a:spcPct val="30000"/>
              </a:lnSpc>
              <a:buNone/>
            </a:pPr>
            <a:r>
              <a:rPr lang="ru-RU" b="1" dirty="0">
                <a:solidFill>
                  <a:srgbClr val="0B4D9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гр. 168-М</a:t>
            </a: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  <a:p>
            <a:pPr marL="0" indent="0" algn="ctr">
              <a:lnSpc>
                <a:spcPct val="30000"/>
              </a:lnSpc>
              <a:buNone/>
            </a:pPr>
            <a:endParaRPr lang="ru-RU" dirty="0">
              <a:solidFill>
                <a:schemeClr val="accent5">
                  <a:lumMod val="75000"/>
                </a:schemeClr>
              </a:solidFill>
            </a:endParaRPr>
          </a:p>
          <a:p>
            <a:pPr marL="0" indent="0" algn="ctr">
              <a:lnSpc>
                <a:spcPct val="30000"/>
              </a:lnSpc>
              <a:buNone/>
            </a:pPr>
            <a:r>
              <a:rPr lang="ru-RU" sz="1800" u="sng" dirty="0">
                <a:solidFill>
                  <a:schemeClr val="accent5">
                    <a:lumMod val="75000"/>
                  </a:schemeClr>
                </a:solidFill>
              </a:rPr>
              <a:t>Научный руководитель:</a:t>
            </a:r>
          </a:p>
          <a:p>
            <a:pPr marL="0" indent="0" algn="ctr">
              <a:lnSpc>
                <a:spcPct val="30000"/>
              </a:lnSpc>
              <a:buNone/>
            </a:pPr>
            <a:r>
              <a:rPr lang="ru-RU" sz="1800" dirty="0">
                <a:solidFill>
                  <a:schemeClr val="accent5">
                    <a:lumMod val="75000"/>
                  </a:schemeClr>
                </a:solidFill>
              </a:rPr>
              <a:t>Рогожников Евгений Васильевич</a:t>
            </a:r>
          </a:p>
          <a:p>
            <a:pPr marL="0" indent="0" algn="ctr">
              <a:lnSpc>
                <a:spcPct val="30000"/>
              </a:lnSpc>
              <a:buNone/>
            </a:pPr>
            <a:r>
              <a:rPr lang="ru-RU" sz="1800" dirty="0">
                <a:solidFill>
                  <a:schemeClr val="accent5">
                    <a:lumMod val="75000"/>
                  </a:schemeClr>
                </a:solidFill>
              </a:rPr>
              <a:t>Кандидат технических наук, доцент</a:t>
            </a:r>
          </a:p>
          <a:p>
            <a:pPr marL="0" indent="0" algn="ctr">
              <a:lnSpc>
                <a:spcPct val="30000"/>
              </a:lnSpc>
              <a:buNone/>
            </a:pP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  <a:p>
            <a:pPr marL="0" indent="0" algn="ctr">
              <a:lnSpc>
                <a:spcPct val="30000"/>
              </a:lnSpc>
              <a:buNone/>
            </a:pPr>
            <a:r>
              <a:rPr lang="ru-RU" sz="1800" u="sng" dirty="0">
                <a:solidFill>
                  <a:schemeClr val="accent5">
                    <a:lumMod val="75000"/>
                  </a:schemeClr>
                </a:solidFill>
              </a:rPr>
              <a:t>Консультант</a:t>
            </a:r>
            <a:r>
              <a:rPr lang="ru-RU" sz="1800" dirty="0">
                <a:solidFill>
                  <a:schemeClr val="accent5">
                    <a:lumMod val="75000"/>
                  </a:schemeClr>
                </a:solidFill>
              </a:rPr>
              <a:t>:</a:t>
            </a:r>
            <a:endParaRPr lang="en-US" sz="1800" dirty="0">
              <a:solidFill>
                <a:schemeClr val="accent5">
                  <a:lumMod val="75000"/>
                </a:schemeClr>
              </a:solidFill>
            </a:endParaRPr>
          </a:p>
          <a:p>
            <a:pPr marL="0" indent="0" algn="ctr">
              <a:lnSpc>
                <a:spcPct val="30000"/>
              </a:lnSpc>
              <a:buNone/>
            </a:pPr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>Sebastien PILLEMENT</a:t>
            </a:r>
          </a:p>
          <a:p>
            <a:pPr marL="0" indent="0" algn="ctr">
              <a:lnSpc>
                <a:spcPct val="30000"/>
              </a:lnSpc>
              <a:buNone/>
            </a:pPr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>Professor of Embedded Real Time Systems</a:t>
            </a:r>
          </a:p>
          <a:p>
            <a:pPr marL="0" indent="0" algn="ctr">
              <a:lnSpc>
                <a:spcPct val="30000"/>
              </a:lnSpc>
              <a:buNone/>
            </a:pPr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>Research at the IETR laboratory</a:t>
            </a:r>
            <a:endParaRPr lang="ru-RU" sz="1800" dirty="0">
              <a:solidFill>
                <a:schemeClr val="accent5">
                  <a:lumMod val="75000"/>
                </a:schemeClr>
              </a:solidFill>
            </a:endParaRPr>
          </a:p>
          <a:p>
            <a:pPr algn="ctr">
              <a:lnSpc>
                <a:spcPct val="30000"/>
              </a:lnSpc>
            </a:pPr>
            <a:endParaRPr lang="en-US" dirty="0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BD54BC89-02F5-4E60-B69A-E50DCCBD75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2240" y="5974153"/>
            <a:ext cx="1628775" cy="571500"/>
          </a:xfrm>
          <a:prstGeom prst="rect">
            <a:avLst/>
          </a:prstGeom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8AE0C040-8E5D-4E5D-8C72-CB533A1858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0922" y="5715833"/>
            <a:ext cx="2027237" cy="1001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45668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45169" y="453200"/>
            <a:ext cx="10515600" cy="1325563"/>
          </a:xfrm>
        </p:spPr>
        <p:txBody>
          <a:bodyPr>
            <a:noAutofit/>
          </a:bodyPr>
          <a:lstStyle/>
          <a:p>
            <a:pPr lvl="1" algn="l" rtl="0">
              <a:lnSpc>
                <a:spcPct val="90000"/>
              </a:lnSpc>
              <a:spcBef>
                <a:spcPct val="0"/>
              </a:spcBef>
            </a:pPr>
            <a:r>
              <a:rPr lang="ru-RU" altLang="ru-RU" sz="4800" b="1" dirty="0">
                <a:solidFill>
                  <a:srgbClr val="0D5095"/>
                </a:solidFill>
              </a:rPr>
              <a:t>Область применения</a:t>
            </a:r>
            <a:endParaRPr lang="ru-RU" sz="6600" b="1" dirty="0"/>
          </a:p>
        </p:txBody>
      </p:sp>
      <p:sp>
        <p:nvSpPr>
          <p:cNvPr id="5" name="Rectangle 17"/>
          <p:cNvSpPr>
            <a:spLocks noChangeArrowheads="1"/>
          </p:cNvSpPr>
          <p:nvPr/>
        </p:nvSpPr>
        <p:spPr bwMode="auto">
          <a:xfrm>
            <a:off x="7423149" y="1317098"/>
            <a:ext cx="4319588" cy="461665"/>
          </a:xfrm>
          <a:prstGeom prst="rect">
            <a:avLst/>
          </a:prstGeom>
          <a:solidFill>
            <a:schemeClr val="bg1"/>
          </a:solidFill>
          <a:ln w="12700">
            <a:solidFill>
              <a:srgbClr val="0B4D9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lvl="1" indent="0">
              <a:spcBef>
                <a:spcPct val="0"/>
              </a:spcBef>
              <a:buNone/>
            </a:pPr>
            <a:r>
              <a:rPr lang="ru-RU" sz="1200" dirty="0">
                <a:solidFill>
                  <a:schemeClr val="accent5"/>
                </a:solidFill>
              </a:rPr>
              <a:t>     Умные города - парковка, городской транспорт, освещение и др.</a:t>
            </a:r>
            <a:endParaRPr lang="ru-RU" altLang="ru-RU" sz="1200" dirty="0">
              <a:solidFill>
                <a:schemeClr val="accent5"/>
              </a:solidFill>
            </a:endParaRPr>
          </a:p>
        </p:txBody>
      </p:sp>
      <p:sp>
        <p:nvSpPr>
          <p:cNvPr id="7" name="Rectangle 17"/>
          <p:cNvSpPr>
            <a:spLocks noChangeArrowheads="1"/>
          </p:cNvSpPr>
          <p:nvPr/>
        </p:nvSpPr>
        <p:spPr bwMode="auto">
          <a:xfrm>
            <a:off x="7423144" y="1927160"/>
            <a:ext cx="4319587" cy="646331"/>
          </a:xfrm>
          <a:prstGeom prst="rect">
            <a:avLst/>
          </a:prstGeom>
          <a:solidFill>
            <a:schemeClr val="bg1"/>
          </a:solidFill>
          <a:ln w="12700">
            <a:solidFill>
              <a:srgbClr val="0B4D9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lvl="1" indent="0">
              <a:spcBef>
                <a:spcPct val="0"/>
              </a:spcBef>
              <a:buNone/>
            </a:pPr>
            <a:r>
              <a:rPr lang="ru-RU" sz="1200" dirty="0">
                <a:solidFill>
                  <a:schemeClr val="accent5"/>
                </a:solidFill>
              </a:rPr>
              <a:t>     Сельское хозяйство - мониторинг параметров окружающей среды, управление запасами, автоматизация процессов и др.</a:t>
            </a:r>
            <a:endParaRPr lang="ru-RU" altLang="ru-RU" sz="1200" dirty="0">
              <a:solidFill>
                <a:schemeClr val="accent5"/>
              </a:solidFill>
            </a:endParaRPr>
          </a:p>
        </p:txBody>
      </p:sp>
      <p:sp>
        <p:nvSpPr>
          <p:cNvPr id="8" name="Rectangle 17"/>
          <p:cNvSpPr>
            <a:spLocks noChangeArrowheads="1"/>
          </p:cNvSpPr>
          <p:nvPr/>
        </p:nvSpPr>
        <p:spPr bwMode="auto">
          <a:xfrm>
            <a:off x="7423143" y="2721512"/>
            <a:ext cx="4319587" cy="461665"/>
          </a:xfrm>
          <a:prstGeom prst="rect">
            <a:avLst/>
          </a:prstGeom>
          <a:solidFill>
            <a:schemeClr val="bg1"/>
          </a:solidFill>
          <a:ln w="12700">
            <a:solidFill>
              <a:srgbClr val="0B4D9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lvl="1" indent="0">
              <a:spcBef>
                <a:spcPct val="0"/>
              </a:spcBef>
              <a:buNone/>
            </a:pPr>
            <a:r>
              <a:rPr lang="ru-RU" sz="1200" dirty="0">
                <a:solidFill>
                  <a:schemeClr val="accent5"/>
                </a:solidFill>
              </a:rPr>
              <a:t>     Производство - мониторинг и контроль технических процессов и др.</a:t>
            </a:r>
            <a:endParaRPr lang="ru-RU" altLang="ru-RU" sz="1200" dirty="0">
              <a:solidFill>
                <a:schemeClr val="accent5"/>
              </a:solidFill>
            </a:endParaRPr>
          </a:p>
        </p:txBody>
      </p:sp>
      <p:sp>
        <p:nvSpPr>
          <p:cNvPr id="9" name="Rectangle 17"/>
          <p:cNvSpPr>
            <a:spLocks noChangeArrowheads="1"/>
          </p:cNvSpPr>
          <p:nvPr/>
        </p:nvSpPr>
        <p:spPr bwMode="auto">
          <a:xfrm>
            <a:off x="7423142" y="3331198"/>
            <a:ext cx="4319587" cy="461665"/>
          </a:xfrm>
          <a:prstGeom prst="rect">
            <a:avLst/>
          </a:prstGeom>
          <a:solidFill>
            <a:schemeClr val="bg1"/>
          </a:solidFill>
          <a:ln w="12700">
            <a:solidFill>
              <a:srgbClr val="0B4D9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lvl="1" indent="0">
              <a:spcBef>
                <a:spcPct val="0"/>
              </a:spcBef>
              <a:buNone/>
            </a:pPr>
            <a:r>
              <a:rPr lang="ru-RU" sz="1200" dirty="0">
                <a:solidFill>
                  <a:schemeClr val="accent5"/>
                </a:solidFill>
              </a:rPr>
              <a:t>     Энергетические сети - учет и мониторинг, управление интеллектуальными сетями и др.</a:t>
            </a:r>
            <a:endParaRPr lang="ru-RU" altLang="ru-RU" sz="1200" dirty="0">
              <a:solidFill>
                <a:schemeClr val="accent5"/>
              </a:solidFill>
            </a:endParaRPr>
          </a:p>
        </p:txBody>
      </p:sp>
      <p:sp>
        <p:nvSpPr>
          <p:cNvPr id="10" name="Rectangle 17"/>
          <p:cNvSpPr>
            <a:spLocks noChangeArrowheads="1"/>
          </p:cNvSpPr>
          <p:nvPr/>
        </p:nvSpPr>
        <p:spPr bwMode="auto">
          <a:xfrm>
            <a:off x="7423142" y="3940884"/>
            <a:ext cx="4319588" cy="276999"/>
          </a:xfrm>
          <a:prstGeom prst="rect">
            <a:avLst/>
          </a:prstGeom>
          <a:solidFill>
            <a:schemeClr val="bg1"/>
          </a:solidFill>
          <a:ln w="12700">
            <a:solidFill>
              <a:srgbClr val="0B4D9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58775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lvl="1" indent="0">
              <a:spcBef>
                <a:spcPct val="0"/>
              </a:spcBef>
              <a:buNone/>
            </a:pPr>
            <a:r>
              <a:rPr lang="ru-RU" sz="1200" dirty="0">
                <a:solidFill>
                  <a:schemeClr val="accent5"/>
                </a:solidFill>
              </a:rPr>
              <a:t>     Умные дома - пожарная / охранная сигнализация и др.</a:t>
            </a:r>
            <a:endParaRPr lang="ru-RU" altLang="ru-RU" sz="1200" dirty="0">
              <a:solidFill>
                <a:schemeClr val="accent5"/>
              </a:solidFill>
            </a:endParaRPr>
          </a:p>
        </p:txBody>
      </p:sp>
      <p:sp>
        <p:nvSpPr>
          <p:cNvPr id="12" name="Rectangle 17"/>
          <p:cNvSpPr>
            <a:spLocks noChangeArrowheads="1"/>
          </p:cNvSpPr>
          <p:nvPr/>
        </p:nvSpPr>
        <p:spPr bwMode="auto">
          <a:xfrm>
            <a:off x="7443787" y="4371484"/>
            <a:ext cx="4319588" cy="461665"/>
          </a:xfrm>
          <a:prstGeom prst="rect">
            <a:avLst/>
          </a:prstGeom>
          <a:solidFill>
            <a:schemeClr val="bg1"/>
          </a:solidFill>
          <a:ln w="12700">
            <a:solidFill>
              <a:srgbClr val="0B4D9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58775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lvl="1" indent="0">
              <a:spcBef>
                <a:spcPct val="0"/>
              </a:spcBef>
              <a:buNone/>
            </a:pPr>
            <a:r>
              <a:rPr lang="ru-RU" sz="1200" dirty="0">
                <a:solidFill>
                  <a:schemeClr val="accent5"/>
                </a:solidFill>
              </a:rPr>
              <a:t>     Транспорт - управление автопарком, отслеживание грузов и др.</a:t>
            </a:r>
            <a:endParaRPr lang="ru-RU" altLang="ru-RU" sz="1200" dirty="0">
              <a:solidFill>
                <a:schemeClr val="accent5"/>
              </a:solidFill>
            </a:endParaRPr>
          </a:p>
        </p:txBody>
      </p:sp>
      <p:sp>
        <p:nvSpPr>
          <p:cNvPr id="13" name="Rectangle 17"/>
          <p:cNvSpPr>
            <a:spLocks noChangeArrowheads="1"/>
          </p:cNvSpPr>
          <p:nvPr/>
        </p:nvSpPr>
        <p:spPr bwMode="auto">
          <a:xfrm>
            <a:off x="7443787" y="4986750"/>
            <a:ext cx="4319587" cy="461665"/>
          </a:xfrm>
          <a:prstGeom prst="rect">
            <a:avLst/>
          </a:prstGeom>
          <a:solidFill>
            <a:schemeClr val="bg1"/>
          </a:solidFill>
          <a:ln w="12700">
            <a:solidFill>
              <a:srgbClr val="0B4D9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lvl="1" indent="0">
              <a:spcBef>
                <a:spcPct val="0"/>
              </a:spcBef>
              <a:buNone/>
            </a:pPr>
            <a:r>
              <a:rPr lang="ru-RU" sz="1200" dirty="0">
                <a:solidFill>
                  <a:schemeClr val="accent5"/>
                </a:solidFill>
              </a:rPr>
              <a:t>     Персональная электроника - Мониторинг здоровья, системы контроля местоположения и др.</a:t>
            </a:r>
            <a:endParaRPr lang="ru-RU" altLang="ru-RU" sz="1200" dirty="0">
              <a:solidFill>
                <a:schemeClr val="accent5"/>
              </a:solidFill>
            </a:endParaRPr>
          </a:p>
        </p:txBody>
      </p:sp>
      <p:sp>
        <p:nvSpPr>
          <p:cNvPr id="14" name="Rectangle 17"/>
          <p:cNvSpPr>
            <a:spLocks noChangeArrowheads="1"/>
          </p:cNvSpPr>
          <p:nvPr/>
        </p:nvSpPr>
        <p:spPr bwMode="auto">
          <a:xfrm>
            <a:off x="7443787" y="5602016"/>
            <a:ext cx="4319587" cy="461665"/>
          </a:xfrm>
          <a:prstGeom prst="rect">
            <a:avLst/>
          </a:prstGeom>
          <a:solidFill>
            <a:schemeClr val="bg1"/>
          </a:solidFill>
          <a:ln w="12700">
            <a:solidFill>
              <a:srgbClr val="0B4D9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lvl="1" indent="0">
              <a:spcBef>
                <a:spcPct val="0"/>
              </a:spcBef>
              <a:buNone/>
            </a:pPr>
            <a:r>
              <a:rPr lang="ru-RU" sz="1200" dirty="0">
                <a:solidFill>
                  <a:schemeClr val="accent5"/>
                </a:solidFill>
              </a:rPr>
              <a:t>     Окружающая среда - мониторинг состояния воздуха, водных объектов и др.</a:t>
            </a:r>
            <a:endParaRPr lang="ru-RU" altLang="ru-RU" sz="1200" dirty="0">
              <a:solidFill>
                <a:schemeClr val="accent5"/>
              </a:solidFill>
            </a:endParaRPr>
          </a:p>
        </p:txBody>
      </p:sp>
      <p:sp>
        <p:nvSpPr>
          <p:cNvPr id="23" name="Text Box 12"/>
          <p:cNvSpPr txBox="1">
            <a:spLocks noChangeArrowheads="1"/>
          </p:cNvSpPr>
          <p:nvPr/>
        </p:nvSpPr>
        <p:spPr bwMode="auto">
          <a:xfrm>
            <a:off x="11835812" y="6378905"/>
            <a:ext cx="35618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ru-RU" sz="2400" dirty="0">
                <a:solidFill>
                  <a:srgbClr val="0B4D91"/>
                </a:solidFill>
              </a:rPr>
              <a:t>1</a:t>
            </a:r>
            <a:endParaRPr lang="ru-RU" altLang="ru-RU" sz="2400" dirty="0">
              <a:solidFill>
                <a:srgbClr val="0B4D91"/>
              </a:solidFill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19E6E79-BDDF-45BD-BC5D-C6C710B213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283" y="1946035"/>
            <a:ext cx="7032859" cy="3989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036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4"/>
          <p:cNvSpPr>
            <a:spLocks noGrp="1" noChangeArrowheads="1"/>
          </p:cNvSpPr>
          <p:nvPr>
            <p:ph type="body" idx="1"/>
          </p:nvPr>
        </p:nvSpPr>
        <p:spPr>
          <a:xfrm>
            <a:off x="3977732" y="63978"/>
            <a:ext cx="4752975" cy="820738"/>
          </a:xfrm>
        </p:spPr>
        <p:txBody>
          <a:bodyPr/>
          <a:lstStyle/>
          <a:p>
            <a:pPr algn="ctr">
              <a:buNone/>
            </a:pPr>
            <a:r>
              <a:rPr lang="ru-RU" b="1" dirty="0">
                <a:solidFill>
                  <a:srgbClr val="0B4D91"/>
                </a:solidFill>
              </a:rPr>
              <a:t>ВВЕДЕНИЕ</a:t>
            </a:r>
          </a:p>
        </p:txBody>
      </p:sp>
      <p:sp>
        <p:nvSpPr>
          <p:cNvPr id="5124" name="Rectangle 15"/>
          <p:cNvSpPr>
            <a:spLocks noChangeArrowheads="1"/>
          </p:cNvSpPr>
          <p:nvPr/>
        </p:nvSpPr>
        <p:spPr bwMode="auto">
          <a:xfrm>
            <a:off x="1508760" y="736758"/>
            <a:ext cx="9690918" cy="1077218"/>
          </a:xfrm>
          <a:prstGeom prst="rect">
            <a:avLst/>
          </a:prstGeom>
          <a:solidFill>
            <a:srgbClr val="0B4D9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r>
              <a:rPr lang="ru-RU" altLang="ru-RU" sz="1600" dirty="0">
                <a:solidFill>
                  <a:schemeClr val="bg1"/>
                </a:solidFill>
              </a:rPr>
              <a:t>Интернет вещей (</a:t>
            </a:r>
            <a:r>
              <a:rPr lang="ru-RU" altLang="ru-RU" sz="1600" dirty="0" err="1">
                <a:solidFill>
                  <a:schemeClr val="bg1"/>
                </a:solidFill>
              </a:rPr>
              <a:t>IoT</a:t>
            </a:r>
            <a:r>
              <a:rPr lang="ru-RU" altLang="ru-RU" sz="1600" dirty="0">
                <a:solidFill>
                  <a:schemeClr val="bg1"/>
                </a:solidFill>
              </a:rPr>
              <a:t>) состоит из сложных датчиков, исполнительных механизмов и микросхем, встроенных в физические объекты вокруг нас, что делает их умнее, чем когда-либо. Все эти вещи связаны между собой и обмениваются огромными данными между ними и с другими цифровыми компонентами без какого-либо вмешательства человека.</a:t>
            </a:r>
          </a:p>
        </p:txBody>
      </p:sp>
      <p:sp>
        <p:nvSpPr>
          <p:cNvPr id="5125" name="Rectangle 16"/>
          <p:cNvSpPr>
            <a:spLocks noChangeArrowheads="1"/>
          </p:cNvSpPr>
          <p:nvPr/>
        </p:nvSpPr>
        <p:spPr bwMode="auto">
          <a:xfrm>
            <a:off x="1052661" y="2780557"/>
            <a:ext cx="2925071" cy="2670035"/>
          </a:xfrm>
          <a:prstGeom prst="rect">
            <a:avLst/>
          </a:prstGeom>
          <a:solidFill>
            <a:srgbClr val="0B4D9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algn="ctr">
              <a:buNone/>
            </a:pPr>
            <a:r>
              <a:rPr lang="ru-RU" altLang="ru-RU" sz="1600" dirty="0">
                <a:solidFill>
                  <a:schemeClr val="bg1"/>
                </a:solidFill>
              </a:rPr>
              <a:t>Настоящая инновация и потенциал Интернета вещей заключается в преобразовании бизнес-моделей, предоставлении компаниям возможности продавать продукты, принося новые выгоды как компании, так и потребителю.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2227" y="1967133"/>
            <a:ext cx="7079237" cy="4296884"/>
          </a:xfrm>
          <a:prstGeom prst="rect">
            <a:avLst/>
          </a:prstGeom>
        </p:spPr>
      </p:pic>
      <p:sp>
        <p:nvSpPr>
          <p:cNvPr id="16" name="Text Box 12"/>
          <p:cNvSpPr txBox="1">
            <a:spLocks noChangeArrowheads="1"/>
          </p:cNvSpPr>
          <p:nvPr/>
        </p:nvSpPr>
        <p:spPr bwMode="auto">
          <a:xfrm>
            <a:off x="11835812" y="6396335"/>
            <a:ext cx="35618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ru-RU" sz="2400" dirty="0">
                <a:solidFill>
                  <a:srgbClr val="0B4D91"/>
                </a:solidFill>
              </a:rPr>
              <a:t>2</a:t>
            </a:r>
            <a:endParaRPr lang="ru-RU" altLang="ru-RU" sz="2400" dirty="0">
              <a:solidFill>
                <a:srgbClr val="0B4D9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74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1" algn="ctr" rtl="0">
              <a:lnSpc>
                <a:spcPct val="90000"/>
              </a:lnSpc>
              <a:spcBef>
                <a:spcPct val="0"/>
              </a:spcBef>
            </a:pPr>
            <a:r>
              <a:rPr lang="ru-RU" altLang="ru-RU" sz="4800" b="1" dirty="0">
                <a:solidFill>
                  <a:srgbClr val="0D5095"/>
                </a:solidFill>
              </a:rPr>
              <a:t>Цель данной работы</a:t>
            </a:r>
            <a:endParaRPr lang="ru-RU" sz="6600" b="1" dirty="0"/>
          </a:p>
        </p:txBody>
      </p:sp>
      <p:sp>
        <p:nvSpPr>
          <p:cNvPr id="8" name="Rectangle 17"/>
          <p:cNvSpPr>
            <a:spLocks noChangeArrowheads="1"/>
          </p:cNvSpPr>
          <p:nvPr/>
        </p:nvSpPr>
        <p:spPr bwMode="auto">
          <a:xfrm>
            <a:off x="7392208" y="2644955"/>
            <a:ext cx="4319587" cy="276999"/>
          </a:xfrm>
          <a:prstGeom prst="rect">
            <a:avLst/>
          </a:prstGeom>
          <a:solidFill>
            <a:schemeClr val="bg1"/>
          </a:solidFill>
          <a:ln w="12700">
            <a:solidFill>
              <a:srgbClr val="0B4D9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lvl="1" algn="ctr">
              <a:spcBef>
                <a:spcPct val="0"/>
              </a:spcBef>
              <a:buFontTx/>
              <a:buNone/>
            </a:pPr>
            <a:r>
              <a:rPr lang="ru-RU" sz="1200" dirty="0">
                <a:solidFill>
                  <a:schemeClr val="accent5"/>
                </a:solidFill>
              </a:rPr>
              <a:t>Рассмотреть угрозы безопасности передаваемых данных</a:t>
            </a:r>
            <a:endParaRPr lang="ru-RU" altLang="ru-RU" sz="1200" dirty="0">
              <a:solidFill>
                <a:schemeClr val="accent5"/>
              </a:solidFill>
            </a:endParaRPr>
          </a:p>
        </p:txBody>
      </p:sp>
      <p:sp>
        <p:nvSpPr>
          <p:cNvPr id="9" name="Rectangle 17"/>
          <p:cNvSpPr>
            <a:spLocks noChangeArrowheads="1"/>
          </p:cNvSpPr>
          <p:nvPr/>
        </p:nvSpPr>
        <p:spPr bwMode="auto">
          <a:xfrm>
            <a:off x="7392205" y="3092729"/>
            <a:ext cx="4319587" cy="276999"/>
          </a:xfrm>
          <a:prstGeom prst="rect">
            <a:avLst/>
          </a:prstGeom>
          <a:solidFill>
            <a:schemeClr val="bg1"/>
          </a:solidFill>
          <a:ln w="12700">
            <a:solidFill>
              <a:srgbClr val="0B4D9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lvl="1" algn="ctr">
              <a:spcBef>
                <a:spcPct val="0"/>
              </a:spcBef>
              <a:buFontTx/>
              <a:buNone/>
            </a:pPr>
            <a:r>
              <a:rPr lang="ru-RU" sz="1200" dirty="0">
                <a:solidFill>
                  <a:schemeClr val="accent5"/>
                </a:solidFill>
              </a:rPr>
              <a:t>Разобрать работу алгоритма </a:t>
            </a:r>
            <a:r>
              <a:rPr lang="en-US" sz="1200" dirty="0">
                <a:solidFill>
                  <a:schemeClr val="accent5"/>
                </a:solidFill>
              </a:rPr>
              <a:t>RSA</a:t>
            </a:r>
            <a:endParaRPr lang="ru-RU" altLang="ru-RU" sz="1200" dirty="0">
              <a:solidFill>
                <a:schemeClr val="accent5"/>
              </a:solidFill>
            </a:endParaRPr>
          </a:p>
        </p:txBody>
      </p:sp>
      <p:sp>
        <p:nvSpPr>
          <p:cNvPr id="10" name="Rectangle 17"/>
          <p:cNvSpPr>
            <a:spLocks noChangeArrowheads="1"/>
          </p:cNvSpPr>
          <p:nvPr/>
        </p:nvSpPr>
        <p:spPr bwMode="auto">
          <a:xfrm>
            <a:off x="7392204" y="3540503"/>
            <a:ext cx="4319588" cy="276999"/>
          </a:xfrm>
          <a:prstGeom prst="rect">
            <a:avLst/>
          </a:prstGeom>
          <a:solidFill>
            <a:schemeClr val="bg1"/>
          </a:solidFill>
          <a:ln w="12700">
            <a:solidFill>
              <a:srgbClr val="0B4D9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58775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1" algn="ctr">
              <a:spcBef>
                <a:spcPct val="0"/>
              </a:spcBef>
              <a:buFontTx/>
              <a:buNone/>
            </a:pPr>
            <a:r>
              <a:rPr lang="ru-RU" sz="1200" dirty="0">
                <a:solidFill>
                  <a:schemeClr val="accent5"/>
                </a:solidFill>
              </a:rPr>
              <a:t>Исследовать атаки по сторонним каналам</a:t>
            </a:r>
            <a:endParaRPr lang="ru-RU" altLang="ru-RU" sz="1200" dirty="0">
              <a:solidFill>
                <a:schemeClr val="accent5"/>
              </a:solidFill>
            </a:endParaRPr>
          </a:p>
        </p:txBody>
      </p:sp>
      <p:sp>
        <p:nvSpPr>
          <p:cNvPr id="23" name="Text Box 12"/>
          <p:cNvSpPr txBox="1">
            <a:spLocks noChangeArrowheads="1"/>
          </p:cNvSpPr>
          <p:nvPr/>
        </p:nvSpPr>
        <p:spPr bwMode="auto">
          <a:xfrm>
            <a:off x="11835812" y="6378905"/>
            <a:ext cx="35618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ru-RU" sz="2400" dirty="0">
                <a:solidFill>
                  <a:srgbClr val="0B4D91"/>
                </a:solidFill>
              </a:rPr>
              <a:t>3</a:t>
            </a:r>
            <a:endParaRPr lang="ru-RU" altLang="ru-RU" sz="2400" dirty="0">
              <a:solidFill>
                <a:srgbClr val="0B4D91"/>
              </a:solidFill>
            </a:endParaRPr>
          </a:p>
        </p:txBody>
      </p:sp>
      <p:sp>
        <p:nvSpPr>
          <p:cNvPr id="15" name="Rectangle 16">
            <a:extLst>
              <a:ext uri="{FF2B5EF4-FFF2-40B4-BE49-F238E27FC236}">
                <a16:creationId xmlns:a16="http://schemas.microsoft.com/office/drawing/2014/main" id="{888E18F5-7FBA-406F-8752-692C6CD1F4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38986" y="2040125"/>
            <a:ext cx="5109217" cy="1325564"/>
          </a:xfrm>
          <a:prstGeom prst="rect">
            <a:avLst/>
          </a:prstGeom>
          <a:solidFill>
            <a:srgbClr val="0B4D9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algn="ctr">
              <a:buNone/>
            </a:pPr>
            <a:r>
              <a:rPr lang="ru-RU" altLang="ru-RU" sz="1600" dirty="0">
                <a:solidFill>
                  <a:schemeClr val="bg1"/>
                </a:solidFill>
              </a:rPr>
              <a:t>изучить атаку по побочному каналу на криптографический алгоритм RSA с использованием данных от встроенного датчика температуры на микроконтроллере STM32F070Rb на плате </a:t>
            </a:r>
            <a:r>
              <a:rPr lang="ru-RU" altLang="ru-RU" sz="1600" dirty="0" err="1">
                <a:solidFill>
                  <a:schemeClr val="bg1"/>
                </a:solidFill>
              </a:rPr>
              <a:t>Nucleo</a:t>
            </a:r>
            <a:endParaRPr lang="ru-RU" altLang="ru-RU" sz="1600" dirty="0">
              <a:solidFill>
                <a:schemeClr val="bg1"/>
              </a:solidFill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1F68FF5-4FD8-4E5B-B97E-39EBCF22C29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209468" y="3810251"/>
            <a:ext cx="3048000" cy="2508504"/>
          </a:xfrm>
          <a:prstGeom prst="rect">
            <a:avLst/>
          </a:prstGeom>
        </p:spPr>
      </p:pic>
      <p:sp>
        <p:nvSpPr>
          <p:cNvPr id="11" name="Молния 10">
            <a:extLst>
              <a:ext uri="{FF2B5EF4-FFF2-40B4-BE49-F238E27FC236}">
                <a16:creationId xmlns:a16="http://schemas.microsoft.com/office/drawing/2014/main" id="{A9A38D99-3344-4F8F-8D66-DE2844FE4B2D}"/>
              </a:ext>
            </a:extLst>
          </p:cNvPr>
          <p:cNvSpPr/>
          <p:nvPr/>
        </p:nvSpPr>
        <p:spPr>
          <a:xfrm>
            <a:off x="4235726" y="4462499"/>
            <a:ext cx="1301020" cy="1202895"/>
          </a:xfrm>
          <a:prstGeom prst="lightningBolt">
            <a:avLst/>
          </a:prstGeom>
          <a:gradFill flip="none" rotWithShape="1">
            <a:gsLst>
              <a:gs pos="0">
                <a:schemeClr val="accent2">
                  <a:shade val="30000"/>
                  <a:satMod val="115000"/>
                </a:schemeClr>
              </a:gs>
              <a:gs pos="50000">
                <a:schemeClr val="accent2">
                  <a:shade val="67500"/>
                  <a:satMod val="115000"/>
                </a:schemeClr>
              </a:gs>
              <a:gs pos="100000">
                <a:schemeClr val="accent2">
                  <a:shade val="100000"/>
                  <a:satMod val="115000"/>
                </a:schemeClr>
              </a:gs>
            </a:gsLst>
            <a:lin ang="13500000" scaled="1"/>
            <a:tileRect/>
          </a:gra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Молния 17">
            <a:extLst>
              <a:ext uri="{FF2B5EF4-FFF2-40B4-BE49-F238E27FC236}">
                <a16:creationId xmlns:a16="http://schemas.microsoft.com/office/drawing/2014/main" id="{466675FD-EF4D-4090-89E5-DA205BDE4928}"/>
              </a:ext>
            </a:extLst>
          </p:cNvPr>
          <p:cNvSpPr/>
          <p:nvPr/>
        </p:nvSpPr>
        <p:spPr>
          <a:xfrm rot="866930">
            <a:off x="4400387" y="4316436"/>
            <a:ext cx="1301020" cy="1202895"/>
          </a:xfrm>
          <a:prstGeom prst="lightningBolt">
            <a:avLst/>
          </a:prstGeom>
          <a:gradFill flip="none" rotWithShape="1">
            <a:gsLst>
              <a:gs pos="0">
                <a:schemeClr val="accent2">
                  <a:shade val="30000"/>
                  <a:satMod val="115000"/>
                </a:schemeClr>
              </a:gs>
              <a:gs pos="50000">
                <a:schemeClr val="accent2">
                  <a:shade val="67500"/>
                  <a:satMod val="115000"/>
                </a:schemeClr>
              </a:gs>
              <a:gs pos="100000">
                <a:schemeClr val="accent2">
                  <a:shade val="100000"/>
                  <a:satMod val="115000"/>
                </a:schemeClr>
              </a:gs>
            </a:gsLst>
            <a:lin ang="13500000" scaled="1"/>
            <a:tileRect/>
          </a:gra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Молния 18">
            <a:extLst>
              <a:ext uri="{FF2B5EF4-FFF2-40B4-BE49-F238E27FC236}">
                <a16:creationId xmlns:a16="http://schemas.microsoft.com/office/drawing/2014/main" id="{B9B4C721-447A-43C1-BB25-865D55A5F7A6}"/>
              </a:ext>
            </a:extLst>
          </p:cNvPr>
          <p:cNvSpPr/>
          <p:nvPr/>
        </p:nvSpPr>
        <p:spPr>
          <a:xfrm rot="1744284">
            <a:off x="4642737" y="4219417"/>
            <a:ext cx="1301020" cy="1202895"/>
          </a:xfrm>
          <a:prstGeom prst="lightningBolt">
            <a:avLst/>
          </a:prstGeom>
          <a:gradFill flip="none" rotWithShape="1">
            <a:gsLst>
              <a:gs pos="0">
                <a:schemeClr val="accent2">
                  <a:shade val="30000"/>
                  <a:satMod val="115000"/>
                </a:schemeClr>
              </a:gs>
              <a:gs pos="50000">
                <a:schemeClr val="accent2">
                  <a:shade val="67500"/>
                  <a:satMod val="115000"/>
                </a:schemeClr>
              </a:gs>
              <a:gs pos="100000">
                <a:schemeClr val="accent2">
                  <a:shade val="100000"/>
                  <a:satMod val="115000"/>
                </a:schemeClr>
              </a:gs>
            </a:gsLst>
            <a:lin ang="13500000" scaled="1"/>
            <a:tileRect/>
          </a:gra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Молния 19">
            <a:extLst>
              <a:ext uri="{FF2B5EF4-FFF2-40B4-BE49-F238E27FC236}">
                <a16:creationId xmlns:a16="http://schemas.microsoft.com/office/drawing/2014/main" id="{19D9E397-1B2C-4991-AAD9-1F76CD03FB59}"/>
              </a:ext>
            </a:extLst>
          </p:cNvPr>
          <p:cNvSpPr/>
          <p:nvPr/>
        </p:nvSpPr>
        <p:spPr>
          <a:xfrm rot="2765416">
            <a:off x="4913245" y="4207348"/>
            <a:ext cx="1301020" cy="1202895"/>
          </a:xfrm>
          <a:prstGeom prst="lightningBolt">
            <a:avLst/>
          </a:prstGeom>
          <a:gradFill flip="none" rotWithShape="1">
            <a:gsLst>
              <a:gs pos="0">
                <a:schemeClr val="accent2">
                  <a:shade val="30000"/>
                  <a:satMod val="115000"/>
                </a:schemeClr>
              </a:gs>
              <a:gs pos="50000">
                <a:schemeClr val="accent2">
                  <a:shade val="67500"/>
                  <a:satMod val="115000"/>
                </a:schemeClr>
              </a:gs>
              <a:gs pos="100000">
                <a:schemeClr val="accent2">
                  <a:shade val="100000"/>
                  <a:satMod val="115000"/>
                </a:schemeClr>
              </a:gs>
            </a:gsLst>
            <a:lin ang="13500000" scaled="1"/>
            <a:tileRect/>
          </a:gra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1" name="Соединитель: уступ 20">
            <a:extLst>
              <a:ext uri="{FF2B5EF4-FFF2-40B4-BE49-F238E27FC236}">
                <a16:creationId xmlns:a16="http://schemas.microsoft.com/office/drawing/2014/main" id="{42EAD11D-4373-4D01-A3F8-9B4953F07AF0}"/>
              </a:ext>
            </a:extLst>
          </p:cNvPr>
          <p:cNvCxnSpPr>
            <a:cxnSpLocks/>
            <a:stCxn id="15" idx="2"/>
            <a:endCxn id="4" idx="2"/>
          </p:cNvCxnSpPr>
          <p:nvPr/>
        </p:nvCxnSpPr>
        <p:spPr>
          <a:xfrm rot="16200000" flipH="1">
            <a:off x="3336998" y="3922285"/>
            <a:ext cx="1698814" cy="58562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15">
            <a:extLst>
              <a:ext uri="{FF2B5EF4-FFF2-40B4-BE49-F238E27FC236}">
                <a16:creationId xmlns:a16="http://schemas.microsoft.com/office/drawing/2014/main" id="{7E19AFC3-7371-4900-B70D-261F683FC9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77100" y="1527165"/>
            <a:ext cx="2749786" cy="830997"/>
          </a:xfrm>
          <a:prstGeom prst="rect">
            <a:avLst/>
          </a:prstGeom>
          <a:solidFill>
            <a:srgbClr val="0B4D9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r>
              <a:rPr lang="ru-RU" altLang="ru-RU" sz="1600" dirty="0">
                <a:solidFill>
                  <a:schemeClr val="bg1"/>
                </a:solidFill>
              </a:rPr>
              <a:t>Для достижения поставленной цели требуется:</a:t>
            </a:r>
            <a:endParaRPr lang="en-US" altLang="ru-RU" sz="1600" dirty="0">
              <a:solidFill>
                <a:schemeClr val="bg1"/>
              </a:solidFill>
            </a:endParaRPr>
          </a:p>
        </p:txBody>
      </p:sp>
      <p:cxnSp>
        <p:nvCxnSpPr>
          <p:cNvPr id="26" name="Соединитель: уступ 25">
            <a:extLst>
              <a:ext uri="{FF2B5EF4-FFF2-40B4-BE49-F238E27FC236}">
                <a16:creationId xmlns:a16="http://schemas.microsoft.com/office/drawing/2014/main" id="{E0D739AD-B222-414F-B644-EA67C54BFB43}"/>
              </a:ext>
            </a:extLst>
          </p:cNvPr>
          <p:cNvCxnSpPr>
            <a:cxnSpLocks/>
            <a:stCxn id="25" idx="2"/>
            <a:endCxn id="8" idx="0"/>
          </p:cNvCxnSpPr>
          <p:nvPr/>
        </p:nvCxnSpPr>
        <p:spPr>
          <a:xfrm rot="16200000" flipH="1">
            <a:off x="9408601" y="2501553"/>
            <a:ext cx="286793" cy="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705EF596-F34B-412A-9602-33C2891B3FFD}"/>
              </a:ext>
            </a:extLst>
          </p:cNvPr>
          <p:cNvSpPr/>
          <p:nvPr/>
        </p:nvSpPr>
        <p:spPr>
          <a:xfrm>
            <a:off x="5071071" y="4208174"/>
            <a:ext cx="3866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°C</a:t>
            </a:r>
            <a:endParaRPr lang="ru-RU" dirty="0"/>
          </a:p>
        </p:txBody>
      </p:sp>
      <p:sp>
        <p:nvSpPr>
          <p:cNvPr id="31" name="Прямоугольник 30">
            <a:extLst>
              <a:ext uri="{FF2B5EF4-FFF2-40B4-BE49-F238E27FC236}">
                <a16:creationId xmlns:a16="http://schemas.microsoft.com/office/drawing/2014/main" id="{EAB95C5F-53F5-4F70-B3BC-9BD4FC70ADE0}"/>
              </a:ext>
            </a:extLst>
          </p:cNvPr>
          <p:cNvSpPr/>
          <p:nvPr/>
        </p:nvSpPr>
        <p:spPr>
          <a:xfrm>
            <a:off x="5432589" y="4248664"/>
            <a:ext cx="3866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°C</a:t>
            </a:r>
            <a:endParaRPr lang="ru-RU" dirty="0"/>
          </a:p>
        </p:txBody>
      </p:sp>
      <p:sp>
        <p:nvSpPr>
          <p:cNvPr id="34" name="Прямоугольник 33">
            <a:extLst>
              <a:ext uri="{FF2B5EF4-FFF2-40B4-BE49-F238E27FC236}">
                <a16:creationId xmlns:a16="http://schemas.microsoft.com/office/drawing/2014/main" id="{E4EAF31E-831A-4065-BE5C-F1BAD3EF66DA}"/>
              </a:ext>
            </a:extLst>
          </p:cNvPr>
          <p:cNvSpPr/>
          <p:nvPr/>
        </p:nvSpPr>
        <p:spPr>
          <a:xfrm>
            <a:off x="4709553" y="4307924"/>
            <a:ext cx="3866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°C</a:t>
            </a:r>
            <a:endParaRPr lang="ru-RU" dirty="0"/>
          </a:p>
        </p:txBody>
      </p:sp>
      <p:sp>
        <p:nvSpPr>
          <p:cNvPr id="35" name="Прямоугольник 34">
            <a:extLst>
              <a:ext uri="{FF2B5EF4-FFF2-40B4-BE49-F238E27FC236}">
                <a16:creationId xmlns:a16="http://schemas.microsoft.com/office/drawing/2014/main" id="{4F96102E-DD30-44E7-8C2E-3B51979B4E38}"/>
              </a:ext>
            </a:extLst>
          </p:cNvPr>
          <p:cNvSpPr/>
          <p:nvPr/>
        </p:nvSpPr>
        <p:spPr>
          <a:xfrm>
            <a:off x="4404710" y="4532733"/>
            <a:ext cx="3866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°C</a:t>
            </a:r>
            <a:endParaRPr lang="ru-RU" dirty="0"/>
          </a:p>
        </p:txBody>
      </p:sp>
      <p:sp>
        <p:nvSpPr>
          <p:cNvPr id="36" name="Rectangle 17">
            <a:extLst>
              <a:ext uri="{FF2B5EF4-FFF2-40B4-BE49-F238E27FC236}">
                <a16:creationId xmlns:a16="http://schemas.microsoft.com/office/drawing/2014/main" id="{8E11D01C-5825-48F6-8198-ACFD55DCD4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92200" y="3989433"/>
            <a:ext cx="4319587" cy="276999"/>
          </a:xfrm>
          <a:prstGeom prst="rect">
            <a:avLst/>
          </a:prstGeom>
          <a:solidFill>
            <a:schemeClr val="bg1"/>
          </a:solidFill>
          <a:ln w="12700">
            <a:solidFill>
              <a:srgbClr val="0B4D9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lvl="1" algn="ctr">
              <a:spcBef>
                <a:spcPct val="0"/>
              </a:spcBef>
              <a:buFontTx/>
              <a:buNone/>
            </a:pPr>
            <a:r>
              <a:rPr lang="ru-RU" sz="1200" dirty="0">
                <a:solidFill>
                  <a:schemeClr val="accent5"/>
                </a:solidFill>
              </a:rPr>
              <a:t>Реализовать экспериментальную установку</a:t>
            </a:r>
            <a:endParaRPr lang="ru-RU" altLang="ru-RU" sz="1200" dirty="0">
              <a:solidFill>
                <a:schemeClr val="accent5"/>
              </a:solidFill>
            </a:endParaRPr>
          </a:p>
        </p:txBody>
      </p:sp>
      <p:sp>
        <p:nvSpPr>
          <p:cNvPr id="37" name="Rectangle 17">
            <a:extLst>
              <a:ext uri="{FF2B5EF4-FFF2-40B4-BE49-F238E27FC236}">
                <a16:creationId xmlns:a16="http://schemas.microsoft.com/office/drawing/2014/main" id="{18D0FA9F-9A4D-4CF8-893F-9D9A0E2F50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92200" y="4437470"/>
            <a:ext cx="4319587" cy="276999"/>
          </a:xfrm>
          <a:prstGeom prst="rect">
            <a:avLst/>
          </a:prstGeom>
          <a:solidFill>
            <a:schemeClr val="bg1"/>
          </a:solidFill>
          <a:ln w="12700">
            <a:solidFill>
              <a:srgbClr val="0B4D9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lvl="1" algn="ctr">
              <a:spcBef>
                <a:spcPct val="0"/>
              </a:spcBef>
              <a:buFontTx/>
              <a:buNone/>
            </a:pPr>
            <a:r>
              <a:rPr lang="ru-RU" sz="1200" dirty="0">
                <a:solidFill>
                  <a:schemeClr val="accent5"/>
                </a:solidFill>
              </a:rPr>
              <a:t>Выполнить тест атаки RSA через температурный канал</a:t>
            </a:r>
            <a:endParaRPr lang="ru-RU" altLang="ru-RU" sz="1200" dirty="0">
              <a:solidFill>
                <a:schemeClr val="accent5"/>
              </a:solidFill>
            </a:endParaRPr>
          </a:p>
        </p:txBody>
      </p:sp>
      <p:sp>
        <p:nvSpPr>
          <p:cNvPr id="38" name="Rectangle 17">
            <a:extLst>
              <a:ext uri="{FF2B5EF4-FFF2-40B4-BE49-F238E27FC236}">
                <a16:creationId xmlns:a16="http://schemas.microsoft.com/office/drawing/2014/main" id="{9A4F248A-73BC-4E34-93E3-6C00699357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92199" y="4884981"/>
            <a:ext cx="4319588" cy="276999"/>
          </a:xfrm>
          <a:prstGeom prst="rect">
            <a:avLst/>
          </a:prstGeom>
          <a:solidFill>
            <a:schemeClr val="bg1"/>
          </a:solidFill>
          <a:ln w="12700">
            <a:solidFill>
              <a:srgbClr val="0B4D9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58775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1" algn="ctr">
              <a:spcBef>
                <a:spcPct val="0"/>
              </a:spcBef>
              <a:buFontTx/>
              <a:buNone/>
            </a:pPr>
            <a:r>
              <a:rPr lang="ru-RU" sz="1200" dirty="0">
                <a:solidFill>
                  <a:schemeClr val="accent5"/>
                </a:solidFill>
              </a:rPr>
              <a:t>Проанализировать полученные результаты</a:t>
            </a:r>
            <a:endParaRPr lang="ru-RU" altLang="ru-RU" sz="1200" dirty="0">
              <a:solidFill>
                <a:schemeClr val="accent5"/>
              </a:solidFill>
            </a:endParaRPr>
          </a:p>
        </p:txBody>
      </p:sp>
      <p:sp>
        <p:nvSpPr>
          <p:cNvPr id="28" name="Rectangle 15">
            <a:extLst>
              <a:ext uri="{FF2B5EF4-FFF2-40B4-BE49-F238E27FC236}">
                <a16:creationId xmlns:a16="http://schemas.microsoft.com/office/drawing/2014/main" id="{D939BC3C-86DA-46C2-8D71-EFCCF55111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4305" y="3806528"/>
            <a:ext cx="2749786" cy="1815882"/>
          </a:xfrm>
          <a:prstGeom prst="rect">
            <a:avLst/>
          </a:prstGeom>
          <a:solidFill>
            <a:srgbClr val="0B4D9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r>
              <a:rPr lang="ru-RU" altLang="ru-RU" sz="1600" dirty="0">
                <a:solidFill>
                  <a:schemeClr val="bg1"/>
                </a:solidFill>
              </a:rPr>
              <a:t>Защита от атак по побочным каналом, в настоящее время, является приоритетным направлением исследований в области защиты информации.</a:t>
            </a:r>
            <a:endParaRPr lang="en-US" altLang="ru-RU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1183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4"/>
          <p:cNvSpPr>
            <a:spLocks noGrp="1" noChangeArrowheads="1"/>
          </p:cNvSpPr>
          <p:nvPr>
            <p:ph type="body" idx="1"/>
          </p:nvPr>
        </p:nvSpPr>
        <p:spPr>
          <a:xfrm>
            <a:off x="0" y="162783"/>
            <a:ext cx="12192000" cy="622300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ru-RU" b="1" dirty="0">
                <a:solidFill>
                  <a:srgbClr val="0B4D91"/>
                </a:solidFill>
              </a:rPr>
              <a:t>Конфиденциальность передаваемых/собираемых данных</a:t>
            </a:r>
          </a:p>
        </p:txBody>
      </p:sp>
      <p:sp>
        <p:nvSpPr>
          <p:cNvPr id="5124" name="Rectangle 15"/>
          <p:cNvSpPr>
            <a:spLocks noChangeArrowheads="1"/>
          </p:cNvSpPr>
          <p:nvPr/>
        </p:nvSpPr>
        <p:spPr bwMode="auto">
          <a:xfrm>
            <a:off x="5351140" y="615806"/>
            <a:ext cx="6662766" cy="338554"/>
          </a:xfrm>
          <a:prstGeom prst="rect">
            <a:avLst/>
          </a:prstGeom>
          <a:solidFill>
            <a:srgbClr val="0B4D9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r>
              <a:rPr lang="en-US" altLang="ru-RU" sz="1600" dirty="0">
                <a:solidFill>
                  <a:schemeClr val="bg1"/>
                </a:solidFill>
              </a:rPr>
              <a:t>Confidentiality must guarantee data illegibility with unauthorized access</a:t>
            </a:r>
          </a:p>
        </p:txBody>
      </p:sp>
      <p:sp>
        <p:nvSpPr>
          <p:cNvPr id="10" name="Text Box 12"/>
          <p:cNvSpPr txBox="1">
            <a:spLocks noChangeArrowheads="1"/>
          </p:cNvSpPr>
          <p:nvPr/>
        </p:nvSpPr>
        <p:spPr bwMode="auto">
          <a:xfrm>
            <a:off x="11835812" y="6383965"/>
            <a:ext cx="35618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ru-RU" sz="2400" dirty="0">
                <a:solidFill>
                  <a:srgbClr val="0B4D91"/>
                </a:solidFill>
              </a:rPr>
              <a:t>4</a:t>
            </a:r>
            <a:endParaRPr lang="ru-RU" altLang="ru-RU" sz="2400" dirty="0">
              <a:solidFill>
                <a:srgbClr val="0B4D91"/>
              </a:solidFill>
            </a:endParaRPr>
          </a:p>
        </p:txBody>
      </p:sp>
      <p:graphicFrame>
        <p:nvGraphicFramePr>
          <p:cNvPr id="4" name="Таблица 3">
            <a:extLst>
              <a:ext uri="{FF2B5EF4-FFF2-40B4-BE49-F238E27FC236}">
                <a16:creationId xmlns:a16="http://schemas.microsoft.com/office/drawing/2014/main" id="{CA0AF359-49C6-4BD4-871C-147F9AEED4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2406870"/>
              </p:ext>
            </p:extLst>
          </p:nvPr>
        </p:nvGraphicFramePr>
        <p:xfrm>
          <a:off x="127000" y="1064525"/>
          <a:ext cx="11439259" cy="533807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362315">
                  <a:extLst>
                    <a:ext uri="{9D8B030D-6E8A-4147-A177-3AD203B41FA5}">
                      <a16:colId xmlns:a16="http://schemas.microsoft.com/office/drawing/2014/main" val="3584735736"/>
                    </a:ext>
                  </a:extLst>
                </a:gridCol>
                <a:gridCol w="2263857">
                  <a:extLst>
                    <a:ext uri="{9D8B030D-6E8A-4147-A177-3AD203B41FA5}">
                      <a16:colId xmlns:a16="http://schemas.microsoft.com/office/drawing/2014/main" val="1418138583"/>
                    </a:ext>
                  </a:extLst>
                </a:gridCol>
                <a:gridCol w="3813087">
                  <a:extLst>
                    <a:ext uri="{9D8B030D-6E8A-4147-A177-3AD203B41FA5}">
                      <a16:colId xmlns:a16="http://schemas.microsoft.com/office/drawing/2014/main" val="3050224058"/>
                    </a:ext>
                  </a:extLst>
                </a:gridCol>
              </a:tblGrid>
              <a:tr h="334870">
                <a:tc>
                  <a:txBody>
                    <a:bodyPr/>
                    <a:lstStyle/>
                    <a:p>
                      <a:pPr algn="ctr" hangingPunct="0">
                        <a:spcAft>
                          <a:spcPts val="0"/>
                        </a:spcAft>
                      </a:pPr>
                      <a:r>
                        <a:rPr lang="ru-RU" sz="1800" dirty="0">
                          <a:effectLst/>
                        </a:rPr>
                        <a:t> </a:t>
                      </a:r>
                      <a:endParaRPr lang="ru-RU" sz="16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hangingPunct="0">
                        <a:spcAft>
                          <a:spcPts val="0"/>
                        </a:spcAft>
                      </a:pPr>
                      <a:r>
                        <a:rPr lang="ru-RU" sz="1800" dirty="0">
                          <a:effectLst/>
                        </a:rPr>
                        <a:t>Пример</a:t>
                      </a:r>
                      <a:endParaRPr lang="ru-RU" sz="16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hangingPunct="0">
                        <a:spcAft>
                          <a:spcPts val="0"/>
                        </a:spcAft>
                        <a:tabLst>
                          <a:tab pos="233680" algn="l"/>
                        </a:tabLst>
                      </a:pPr>
                      <a:r>
                        <a:rPr lang="ru-RU" sz="1800" dirty="0">
                          <a:effectLst/>
                        </a:rPr>
                        <a:t>Алгоритм основан</a:t>
                      </a:r>
                      <a:endParaRPr lang="ru-RU" sz="16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52555541"/>
                  </a:ext>
                </a:extLst>
              </a:tr>
              <a:tr h="716251">
                <a:tc rowSpan="3">
                  <a:txBody>
                    <a:bodyPr/>
                    <a:lstStyle/>
                    <a:p>
                      <a:pPr algn="ctr" hangingPunct="0">
                        <a:spcAft>
                          <a:spcPts val="0"/>
                        </a:spcAft>
                      </a:pPr>
                      <a:r>
                        <a:rPr lang="ru-RU" sz="1800" dirty="0">
                          <a:effectLst/>
                        </a:rPr>
                        <a:t>Симметричный алгоритм шифрования</a:t>
                      </a:r>
                      <a:endParaRPr lang="ru-RU" sz="1600" dirty="0">
                        <a:effectLst/>
                      </a:endParaRPr>
                    </a:p>
                    <a:p>
                      <a:pPr algn="ctr" hangingPunct="0">
                        <a:spcAft>
                          <a:spcPts val="0"/>
                        </a:spcAft>
                      </a:pPr>
                      <a:r>
                        <a:rPr lang="fr-FR" sz="1800" dirty="0">
                          <a:effectLst/>
                        </a:rPr>
                        <a:t> </a:t>
                      </a:r>
                      <a:endParaRPr lang="ru-RU" sz="16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fontAlgn="auto" hangingPunct="1">
                        <a:spcAft>
                          <a:spcPts val="300"/>
                        </a:spcAft>
                      </a:pPr>
                      <a:r>
                        <a:rPr lang="en-US" sz="1800" dirty="0">
                          <a:effectLst/>
                        </a:rPr>
                        <a:t>AES</a:t>
                      </a:r>
                      <a:endParaRPr lang="ru-RU" sz="1600" dirty="0">
                        <a:effectLst/>
                      </a:endParaRPr>
                    </a:p>
                    <a:p>
                      <a:pPr algn="ctr" hangingPunct="0">
                        <a:spcAft>
                          <a:spcPts val="0"/>
                        </a:spcAft>
                      </a:pPr>
                      <a:r>
                        <a:rPr lang="fr-FR" sz="1800" dirty="0">
                          <a:effectLst/>
                        </a:rPr>
                        <a:t> </a:t>
                      </a:r>
                      <a:endParaRPr lang="ru-RU" sz="16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indent="540385" algn="ctr" defTabSz="914400" rtl="0" eaLnBrk="1" latinLnBrk="0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На сложности решения некоторых типов уравнений.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77883543"/>
                  </a:ext>
                </a:extLst>
              </a:tr>
              <a:tr h="964844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auto" hangingPunct="1">
                        <a:spcAft>
                          <a:spcPts val="300"/>
                        </a:spcAft>
                      </a:pPr>
                      <a:r>
                        <a:rPr lang="en-US" sz="1800" dirty="0">
                          <a:effectLst/>
                        </a:rPr>
                        <a:t>DES</a:t>
                      </a:r>
                      <a:endParaRPr lang="ru-RU" sz="16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indent="540385" algn="ctr" defTabSz="914400" rtl="0" eaLnBrk="1" latinLnBrk="0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На комбинации нелинейных (S-блоков) и линейных (перестановок E, IP, IP-1) преобразователей.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16621703"/>
                  </a:ext>
                </a:extLst>
              </a:tr>
              <a:tr h="662403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auto" hangingPunct="1">
                        <a:spcAft>
                          <a:spcPts val="300"/>
                        </a:spcAft>
                      </a:pPr>
                      <a:r>
                        <a:rPr lang="en-US" sz="1800">
                          <a:effectLst/>
                        </a:rPr>
                        <a:t>GOST block cipher (Magma)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indent="540385" algn="ctr" defTabSz="914400" rtl="0" eaLnBrk="1" latinLnBrk="0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На сетях </a:t>
                      </a:r>
                      <a:r>
                        <a:rPr lang="ru-RU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Фейстеля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ru-RU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56202324"/>
                  </a:ext>
                </a:extLst>
              </a:tr>
              <a:tr h="669740">
                <a:tc rowSpan="3">
                  <a:txBody>
                    <a:bodyPr/>
                    <a:lstStyle/>
                    <a:p>
                      <a:pPr algn="ctr" hangingPunct="0">
                        <a:spcAft>
                          <a:spcPts val="0"/>
                        </a:spcAft>
                      </a:pPr>
                      <a:r>
                        <a:rPr lang="ru-RU" sz="1800" dirty="0">
                          <a:effectLst/>
                        </a:rPr>
                        <a:t>Ассиметричный алгоритм шифрования</a:t>
                      </a:r>
                      <a:endParaRPr lang="ru-RU" sz="16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hangingPunct="0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RSA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indent="540385" algn="ctr" defTabSz="914400" rtl="0" eaLnBrk="1" latinLnBrk="0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На сложности факторизации полупростых чисел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07642691"/>
                  </a:ext>
                </a:extLst>
              </a:tr>
              <a:tr h="1004609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hangingPunct="0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Elgamal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indent="540385" algn="ctr" defTabSz="914400" rtl="0" eaLnBrk="1" latinLnBrk="0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На сложности вычисления дискретных логарифмов в конечном поле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62850652"/>
                  </a:ext>
                </a:extLst>
              </a:tr>
              <a:tr h="985359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hangingPunct="0"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DSA</a:t>
                      </a:r>
                      <a:endParaRPr lang="ru-RU" sz="16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indent="540385" algn="ctr" defTabSz="914400" rtl="0" eaLnBrk="1" latinLnBrk="0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914400" algn="l"/>
                        </a:tabLst>
                      </a:pPr>
                      <a:r>
                        <a:rPr lang="ru-RU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На сложности вычисления дискретных логарифмов в конечном поле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1596138"/>
                  </a:ext>
                </a:extLst>
              </a:tr>
            </a:tbl>
          </a:graphicData>
        </a:graphic>
      </p:graphicFrame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C64FEAE0-28BE-4E9F-BD13-3489B6F8C42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3600" l="3200" r="90000">
                        <a14:foregroundMark x1="9400" y1="64800" x2="9400" y2="64800"/>
                        <a14:foregroundMark x1="5400" y1="66800" x2="5400" y2="66800"/>
                        <a14:foregroundMark x1="3200" y1="69200" x2="3200" y2="69200"/>
                        <a14:foregroundMark x1="64800" y1="90600" x2="64800" y2="90600"/>
                        <a14:foregroundMark x1="70600" y1="93600" x2="70600" y2="93600"/>
                        <a14:foregroundMark x1="35600" y1="12000" x2="35600" y2="12000"/>
                        <a14:foregroundMark x1="34400" y1="10800" x2="34400" y2="10800"/>
                        <a14:foregroundMark x1="65400" y1="14800" x2="65400" y2="148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741" y="2255363"/>
            <a:ext cx="769613" cy="769613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F05C0BA6-207F-4829-82F6-59A4A641AF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345" b="92655" l="7895" r="90351">
                        <a14:foregroundMark x1="53509" y1="9605" x2="50000" y2="7345"/>
                        <a14:foregroundMark x1="92105" y1="82486" x2="92105" y2="82486"/>
                        <a14:foregroundMark x1="7895" y1="81356" x2="7895" y2="81356"/>
                        <a14:foregroundMark x1="39474" y1="90395" x2="39474" y2="90395"/>
                        <a14:foregroundMark x1="52632" y1="92655" x2="52632" y2="9265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51113" y="2829771"/>
            <a:ext cx="591871" cy="918958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FA8693AE-8516-46C3-B65A-0F92D1B7F28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3600" l="3200" r="90000">
                        <a14:foregroundMark x1="9400" y1="64800" x2="9400" y2="64800"/>
                        <a14:foregroundMark x1="5400" y1="66800" x2="5400" y2="66800"/>
                        <a14:foregroundMark x1="3200" y1="69200" x2="3200" y2="69200"/>
                        <a14:foregroundMark x1="64800" y1="90600" x2="64800" y2="90600"/>
                        <a14:foregroundMark x1="70600" y1="93600" x2="70600" y2="93600"/>
                        <a14:foregroundMark x1="35600" y1="12000" x2="35600" y2="12000"/>
                        <a14:foregroundMark x1="34400" y1="10800" x2="34400" y2="10800"/>
                        <a14:foregroundMark x1="65400" y1="14800" x2="65400" y2="148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8988" y="2255363"/>
            <a:ext cx="769613" cy="769613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F5BA1A75-27C2-4CDD-8896-2E02170F8A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591" b="92487" l="4094" r="91813">
                        <a14:foregroundMark x1="43470" y1="31347" x2="43470" y2="31347"/>
                        <a14:foregroundMark x1="26121" y1="4922" x2="26121" y2="4922"/>
                        <a14:foregroundMark x1="8187" y1="12953" x2="8187" y2="12953"/>
                        <a14:foregroundMark x1="4678" y1="27202" x2="4678" y2="27202"/>
                        <a14:foregroundMark x1="64327" y1="58290" x2="64327" y2="58290"/>
                        <a14:foregroundMark x1="62963" y1="80829" x2="62963" y2="80829"/>
                        <a14:foregroundMark x1="67057" y1="93005" x2="67057" y2="93005"/>
                        <a14:foregroundMark x1="91813" y1="92228" x2="91813" y2="92228"/>
                        <a14:foregroundMark x1="24366" y1="2591" x2="24366" y2="259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73458" y="1965899"/>
            <a:ext cx="1022828" cy="769613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D2632EC6-632A-4941-A680-A59822C62FC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4557" b="92658" l="4829" r="93964">
                        <a14:foregroundMark x1="53320" y1="27089" x2="53320" y2="27089"/>
                        <a14:foregroundMark x1="54728" y1="21772" x2="54728" y2="21772"/>
                        <a14:foregroundMark x1="66398" y1="5823" x2="66398" y2="5823"/>
                        <a14:foregroundMark x1="71026" y1="5063" x2="71026" y2="5063"/>
                        <a14:foregroundMark x1="92354" y1="22025" x2="92354" y2="22025"/>
                        <a14:foregroundMark x1="93964" y1="32405" x2="93964" y2="32405"/>
                        <a14:foregroundMark x1="33803" y1="57722" x2="33803" y2="57722"/>
                        <a14:foregroundMark x1="33602" y1="80506" x2="33602" y2="80506"/>
                        <a14:foregroundMark x1="63179" y1="92152" x2="63179" y2="92152"/>
                        <a14:foregroundMark x1="4829" y1="92658" x2="4829" y2="9265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55932" y="1982399"/>
            <a:ext cx="947588" cy="753113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4F186B82-F39D-4452-81DC-0C1FE56441B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571" b="94764" l="9896" r="90365">
                        <a14:foregroundMark x1="27344" y1="19110" x2="27344" y2="19110"/>
                        <a14:foregroundMark x1="40885" y1="6021" x2="40885" y2="6021"/>
                        <a14:foregroundMark x1="50521" y1="2094" x2="50521" y2="2094"/>
                        <a14:foregroundMark x1="90365" y1="55497" x2="90365" y2="55497"/>
                        <a14:foregroundMark x1="52344" y1="56806" x2="52344" y2="56806"/>
                        <a14:foregroundMark x1="50521" y1="84031" x2="50521" y2="84031"/>
                        <a14:foregroundMark x1="57031" y1="94764" x2="57031" y2="9476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22108" y="1856251"/>
            <a:ext cx="947587" cy="942651"/>
          </a:xfrm>
          <a:prstGeom prst="rect">
            <a:avLst/>
          </a:prstGeom>
        </p:spPr>
      </p:pic>
      <p:cxnSp>
        <p:nvCxnSpPr>
          <p:cNvPr id="34" name="Соединитель: уступ 33">
            <a:extLst>
              <a:ext uri="{FF2B5EF4-FFF2-40B4-BE49-F238E27FC236}">
                <a16:creationId xmlns:a16="http://schemas.microsoft.com/office/drawing/2014/main" id="{21A3344B-49FF-42AD-9299-25D9365CD8A8}"/>
              </a:ext>
            </a:extLst>
          </p:cNvPr>
          <p:cNvCxnSpPr>
            <a:cxnSpLocks/>
            <a:stCxn id="19" idx="1"/>
            <a:endCxn id="21" idx="2"/>
          </p:cNvCxnSpPr>
          <p:nvPr/>
        </p:nvCxnSpPr>
        <p:spPr>
          <a:xfrm rot="10800000">
            <a:off x="1584873" y="2735512"/>
            <a:ext cx="866241" cy="553738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2" name="Соединитель: уступ 41">
            <a:extLst>
              <a:ext uri="{FF2B5EF4-FFF2-40B4-BE49-F238E27FC236}">
                <a16:creationId xmlns:a16="http://schemas.microsoft.com/office/drawing/2014/main" id="{FF3FE5C3-A129-4C5F-960B-0BD953E58BEB}"/>
              </a:ext>
            </a:extLst>
          </p:cNvPr>
          <p:cNvCxnSpPr>
            <a:cxnSpLocks/>
            <a:stCxn id="19" idx="3"/>
            <a:endCxn id="22" idx="2"/>
          </p:cNvCxnSpPr>
          <p:nvPr/>
        </p:nvCxnSpPr>
        <p:spPr>
          <a:xfrm flipV="1">
            <a:off x="3042984" y="2735512"/>
            <a:ext cx="886742" cy="553738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46" name="Рисунок 45">
            <a:extLst>
              <a:ext uri="{FF2B5EF4-FFF2-40B4-BE49-F238E27FC236}">
                <a16:creationId xmlns:a16="http://schemas.microsoft.com/office/drawing/2014/main" id="{0C820B03-E40F-41EE-BE05-232F08E1511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3600" l="3200" r="90000">
                        <a14:foregroundMark x1="9400" y1="64800" x2="9400" y2="64800"/>
                        <a14:foregroundMark x1="5400" y1="66800" x2="5400" y2="66800"/>
                        <a14:foregroundMark x1="3200" y1="69200" x2="3200" y2="69200"/>
                        <a14:foregroundMark x1="64800" y1="90600" x2="64800" y2="90600"/>
                        <a14:foregroundMark x1="70600" y1="93600" x2="70600" y2="93600"/>
                        <a14:foregroundMark x1="35600" y1="12000" x2="35600" y2="12000"/>
                        <a14:foregroundMark x1="34400" y1="10800" x2="34400" y2="10800"/>
                        <a14:foregroundMark x1="65400" y1="14800" x2="65400" y2="148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770" y="4852786"/>
            <a:ext cx="769613" cy="769613"/>
          </a:xfrm>
          <a:prstGeom prst="rect">
            <a:avLst/>
          </a:prstGeom>
        </p:spPr>
      </p:pic>
      <p:pic>
        <p:nvPicPr>
          <p:cNvPr id="47" name="Рисунок 46">
            <a:extLst>
              <a:ext uri="{FF2B5EF4-FFF2-40B4-BE49-F238E27FC236}">
                <a16:creationId xmlns:a16="http://schemas.microsoft.com/office/drawing/2014/main" id="{D3FC14C5-D9E4-47B9-AFE6-9FE142AF457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3600" l="3200" r="90000">
                        <a14:foregroundMark x1="9400" y1="64800" x2="9400" y2="64800"/>
                        <a14:foregroundMark x1="5400" y1="66800" x2="5400" y2="66800"/>
                        <a14:foregroundMark x1="3200" y1="69200" x2="3200" y2="69200"/>
                        <a14:foregroundMark x1="64800" y1="90600" x2="64800" y2="90600"/>
                        <a14:foregroundMark x1="70600" y1="93600" x2="70600" y2="93600"/>
                        <a14:foregroundMark x1="35600" y1="12000" x2="35600" y2="12000"/>
                        <a14:foregroundMark x1="34400" y1="10800" x2="34400" y2="10800"/>
                        <a14:foregroundMark x1="65400" y1="14800" x2="65400" y2="148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159" y="4871811"/>
            <a:ext cx="769613" cy="769613"/>
          </a:xfrm>
          <a:prstGeom prst="rect">
            <a:avLst/>
          </a:prstGeom>
        </p:spPr>
      </p:pic>
      <p:pic>
        <p:nvPicPr>
          <p:cNvPr id="51" name="Рисунок 50">
            <a:extLst>
              <a:ext uri="{FF2B5EF4-FFF2-40B4-BE49-F238E27FC236}">
                <a16:creationId xmlns:a16="http://schemas.microsoft.com/office/drawing/2014/main" id="{0A3DA450-2977-4245-964C-BAA00ED73F8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6186" b="94588" l="4871" r="93983">
                        <a14:foregroundMark x1="44413" y1="6186" x2="44413" y2="6186"/>
                        <a14:foregroundMark x1="23496" y1="62629" x2="23496" y2="62629"/>
                        <a14:foregroundMark x1="22350" y1="81443" x2="22350" y2="81443"/>
                        <a14:foregroundMark x1="79943" y1="83247" x2="79943" y2="83247"/>
                        <a14:foregroundMark x1="78223" y1="66753" x2="78223" y2="66753"/>
                        <a14:foregroundMark x1="93123" y1="47938" x2="93123" y2="47938"/>
                        <a14:foregroundMark x1="93983" y1="76289" x2="93983" y2="76289"/>
                        <a14:foregroundMark x1="74212" y1="94588" x2="74212" y2="94588"/>
                        <a14:foregroundMark x1="6304" y1="91753" x2="4871" y2="49227"/>
                        <a14:foregroundMark x1="4871" y1="49227" x2="10029" y2="4458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22108" y="4431719"/>
            <a:ext cx="1023956" cy="1138381"/>
          </a:xfrm>
          <a:prstGeom prst="rect">
            <a:avLst/>
          </a:prstGeom>
        </p:spPr>
      </p:pic>
      <p:pic>
        <p:nvPicPr>
          <p:cNvPr id="54" name="Рисунок 53">
            <a:extLst>
              <a:ext uri="{FF2B5EF4-FFF2-40B4-BE49-F238E27FC236}">
                <a16:creationId xmlns:a16="http://schemas.microsoft.com/office/drawing/2014/main" id="{1780B5BE-6BEE-4428-B669-ACBB66977AD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4326" b="92875" l="9846" r="97104">
                        <a14:foregroundMark x1="29537" y1="4580" x2="29537" y2="4580"/>
                        <a14:foregroundMark x1="89189" y1="54707" x2="89189" y2="54707"/>
                        <a14:foregroundMark x1="51351" y1="58015" x2="51351" y2="58015"/>
                        <a14:foregroundMark x1="49035" y1="80916" x2="49035" y2="80916"/>
                        <a14:foregroundMark x1="87066" y1="82952" x2="87066" y2="82952"/>
                        <a14:foregroundMark x1="97297" y1="63613" x2="97297" y2="63613"/>
                        <a14:foregroundMark x1="62162" y1="92875" x2="62162" y2="9287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2332" y="4449666"/>
            <a:ext cx="1496369" cy="1135277"/>
          </a:xfrm>
          <a:prstGeom prst="rect">
            <a:avLst/>
          </a:prstGeom>
        </p:spPr>
      </p:pic>
      <p:pic>
        <p:nvPicPr>
          <p:cNvPr id="55" name="Рисунок 54">
            <a:extLst>
              <a:ext uri="{FF2B5EF4-FFF2-40B4-BE49-F238E27FC236}">
                <a16:creationId xmlns:a16="http://schemas.microsoft.com/office/drawing/2014/main" id="{2DACAB67-64DF-412D-9C95-961C9F6F7E4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7612" b="96588" l="3314" r="89864">
                        <a14:foregroundMark x1="12476" y1="61155" x2="14620" y2="69816"/>
                        <a14:foregroundMark x1="6043" y1="45407" x2="6043" y2="45407"/>
                        <a14:foregroundMark x1="79922" y1="8136" x2="79922" y2="8136"/>
                        <a14:foregroundMark x1="52047" y1="61680" x2="52047" y2="61680"/>
                        <a14:foregroundMark x1="52437" y1="84252" x2="52437" y2="84252"/>
                        <a14:foregroundMark x1="13060" y1="83990" x2="13060" y2="83990"/>
                        <a14:foregroundMark x1="15400" y1="96588" x2="15400" y2="96588"/>
                        <a14:foregroundMark x1="51852" y1="43832" x2="51852" y2="43832"/>
                        <a14:foregroundMark x1="53801" y1="21785" x2="53801" y2="21785"/>
                        <a14:foregroundMark x1="3314" y1="45669" x2="3314" y2="45669"/>
                        <a14:foregroundMark x1="51852" y1="83202" x2="51852" y2="83202"/>
                        <a14:foregroundMark x1="51072" y1="87139" x2="51072" y2="87139"/>
                        <a14:foregroundMark x1="52047" y1="85039" x2="52047" y2="85039"/>
                        <a14:foregroundMark x1="51657" y1="85827" x2="51657" y2="8582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49159" y="4445652"/>
            <a:ext cx="1457962" cy="1082814"/>
          </a:xfrm>
          <a:prstGeom prst="rect">
            <a:avLst/>
          </a:prstGeom>
        </p:spPr>
      </p:pic>
      <p:pic>
        <p:nvPicPr>
          <p:cNvPr id="56" name="Рисунок 55">
            <a:extLst>
              <a:ext uri="{FF2B5EF4-FFF2-40B4-BE49-F238E27FC236}">
                <a16:creationId xmlns:a16="http://schemas.microsoft.com/office/drawing/2014/main" id="{03CFADFD-8318-4308-B2EE-211DF2880AB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9783" b="94022" l="6957" r="93913">
                        <a14:foregroundMark x1="13913" y1="84239" x2="13913" y2="84239"/>
                        <a14:foregroundMark x1="47826" y1="94565" x2="47826" y2="94565"/>
                        <a14:foregroundMark x1="7826" y1="83152" x2="7826" y2="83152"/>
                        <a14:foregroundMark x1="89565" y1="83696" x2="89565" y2="83696"/>
                        <a14:foregroundMark x1="93913" y1="82609" x2="93913" y2="8260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95966" y="5617350"/>
            <a:ext cx="480522" cy="768835"/>
          </a:xfrm>
          <a:prstGeom prst="rect">
            <a:avLst/>
          </a:prstGeom>
        </p:spPr>
      </p:pic>
      <p:pic>
        <p:nvPicPr>
          <p:cNvPr id="57" name="Рисунок 56">
            <a:extLst>
              <a:ext uri="{FF2B5EF4-FFF2-40B4-BE49-F238E27FC236}">
                <a16:creationId xmlns:a16="http://schemas.microsoft.com/office/drawing/2014/main" id="{D2272709-4C19-43E7-ADF6-D2EF94507D72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ackgroundRemoval t="7018" b="95906" l="8547" r="89744">
                        <a14:foregroundMark x1="46154" y1="7602" x2="46154" y2="7602"/>
                        <a14:foregroundMark x1="30769" y1="91813" x2="30769" y2="91813"/>
                        <a14:foregroundMark x1="41026" y1="96491" x2="41026" y2="96491"/>
                        <a14:foregroundMark x1="8547" y1="81871" x2="8547" y2="81871"/>
                        <a14:foregroundMark x1="89744" y1="83626" x2="89744" y2="8362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22463" y="5617350"/>
            <a:ext cx="480522" cy="768835"/>
          </a:xfrm>
          <a:prstGeom prst="rect">
            <a:avLst/>
          </a:prstGeom>
        </p:spPr>
      </p:pic>
      <p:cxnSp>
        <p:nvCxnSpPr>
          <p:cNvPr id="59" name="Соединитель: уступ 58">
            <a:extLst>
              <a:ext uri="{FF2B5EF4-FFF2-40B4-BE49-F238E27FC236}">
                <a16:creationId xmlns:a16="http://schemas.microsoft.com/office/drawing/2014/main" id="{409BA62C-7E3D-4E34-9FA5-FCC3AA6ECC4F}"/>
              </a:ext>
            </a:extLst>
          </p:cNvPr>
          <p:cNvCxnSpPr>
            <a:cxnSpLocks/>
            <a:endCxn id="55" idx="2"/>
          </p:cNvCxnSpPr>
          <p:nvPr/>
        </p:nvCxnSpPr>
        <p:spPr>
          <a:xfrm rot="5400000" flipH="1" flipV="1">
            <a:off x="3698738" y="5635136"/>
            <a:ext cx="486072" cy="272732"/>
          </a:xfrm>
          <a:prstGeom prst="bentConnector3">
            <a:avLst>
              <a:gd name="adj1" fmla="val 199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4" name="Соединитель: уступ 63">
            <a:extLst>
              <a:ext uri="{FF2B5EF4-FFF2-40B4-BE49-F238E27FC236}">
                <a16:creationId xmlns:a16="http://schemas.microsoft.com/office/drawing/2014/main" id="{1AC19224-1F45-41C7-9FCF-965EAE6AB0D9}"/>
              </a:ext>
            </a:extLst>
          </p:cNvPr>
          <p:cNvCxnSpPr>
            <a:cxnSpLocks/>
            <a:stCxn id="56" idx="1"/>
            <a:endCxn id="54" idx="2"/>
          </p:cNvCxnSpPr>
          <p:nvPr/>
        </p:nvCxnSpPr>
        <p:spPr>
          <a:xfrm rot="10800000">
            <a:off x="1350518" y="5584944"/>
            <a:ext cx="245449" cy="416825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3322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Box 12"/>
          <p:cNvSpPr txBox="1">
            <a:spLocks noChangeArrowheads="1"/>
          </p:cNvSpPr>
          <p:nvPr/>
        </p:nvSpPr>
        <p:spPr bwMode="auto">
          <a:xfrm>
            <a:off x="11835812" y="6378905"/>
            <a:ext cx="35618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ru-RU" sz="2400" dirty="0">
                <a:solidFill>
                  <a:srgbClr val="0B4D91"/>
                </a:solidFill>
              </a:rPr>
              <a:t>5</a:t>
            </a:r>
            <a:endParaRPr lang="ru-RU" altLang="ru-RU" sz="2400" dirty="0">
              <a:solidFill>
                <a:srgbClr val="0B4D91"/>
              </a:solidFill>
            </a:endParaRPr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D5323FF9-EFFB-4F4C-B3C6-43E93E7ED197}"/>
              </a:ext>
            </a:extLst>
          </p:cNvPr>
          <p:cNvSpPr/>
          <p:nvPr/>
        </p:nvSpPr>
        <p:spPr>
          <a:xfrm>
            <a:off x="1310946" y="567537"/>
            <a:ext cx="53091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ru-RU" sz="4800" b="1" dirty="0">
                <a:solidFill>
                  <a:srgbClr val="0D5095"/>
                </a:solidFill>
              </a:rPr>
              <a:t>R</a:t>
            </a:r>
            <a:endParaRPr lang="ru-RU" sz="4800" b="1" dirty="0"/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C4279FEF-8F9C-4E61-B8E0-EA11ACE9432B}"/>
              </a:ext>
            </a:extLst>
          </p:cNvPr>
          <p:cNvSpPr/>
          <p:nvPr/>
        </p:nvSpPr>
        <p:spPr>
          <a:xfrm>
            <a:off x="1706070" y="564400"/>
            <a:ext cx="47641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dirty="0">
                <a:solidFill>
                  <a:srgbClr val="0D5095"/>
                </a:solidFill>
              </a:rPr>
              <a:t>S</a:t>
            </a:r>
            <a:endParaRPr lang="ru-RU" sz="4800" b="1" dirty="0"/>
          </a:p>
        </p:txBody>
      </p: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E36FC73C-5C89-45B8-B722-88E4BB433C75}"/>
              </a:ext>
            </a:extLst>
          </p:cNvPr>
          <p:cNvSpPr/>
          <p:nvPr/>
        </p:nvSpPr>
        <p:spPr>
          <a:xfrm>
            <a:off x="2031616" y="564401"/>
            <a:ext cx="55816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ru-RU" sz="4800" b="1" dirty="0">
                <a:solidFill>
                  <a:srgbClr val="0D5095"/>
                </a:solidFill>
              </a:rPr>
              <a:t>A</a:t>
            </a:r>
            <a:endParaRPr lang="ru-RU" sz="4800" b="1" dirty="0"/>
          </a:p>
        </p:txBody>
      </p:sp>
      <p:sp>
        <p:nvSpPr>
          <p:cNvPr id="27" name="Rectangle 17">
            <a:extLst>
              <a:ext uri="{FF2B5EF4-FFF2-40B4-BE49-F238E27FC236}">
                <a16:creationId xmlns:a16="http://schemas.microsoft.com/office/drawing/2014/main" id="{C09556EF-85C6-4A65-862D-4D1BEDE081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65932" y="2560635"/>
            <a:ext cx="1089534" cy="338554"/>
          </a:xfrm>
          <a:prstGeom prst="rect">
            <a:avLst/>
          </a:prstGeom>
          <a:solidFill>
            <a:schemeClr val="bg1"/>
          </a:solidFill>
          <a:ln w="12700">
            <a:solidFill>
              <a:srgbClr val="0B4D91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lvl="1" algn="ctr">
              <a:spcBef>
                <a:spcPct val="0"/>
              </a:spcBef>
              <a:buNone/>
            </a:pPr>
            <a:r>
              <a:rPr lang="en-US" sz="1600" dirty="0" err="1">
                <a:solidFill>
                  <a:srgbClr val="0D5095"/>
                </a:solidFill>
              </a:rPr>
              <a:t>Rivest</a:t>
            </a:r>
            <a:endParaRPr lang="ru-RU" altLang="ru-RU" sz="1600" dirty="0">
              <a:solidFill>
                <a:srgbClr val="0D5095"/>
              </a:solidFill>
            </a:endParaRPr>
          </a:p>
        </p:txBody>
      </p:sp>
      <p:sp>
        <p:nvSpPr>
          <p:cNvPr id="28" name="Rectangle 17">
            <a:extLst>
              <a:ext uri="{FF2B5EF4-FFF2-40B4-BE49-F238E27FC236}">
                <a16:creationId xmlns:a16="http://schemas.microsoft.com/office/drawing/2014/main" id="{2212B673-0E9A-4CA9-833A-F4F1EB4611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05728" y="2071366"/>
            <a:ext cx="1089534" cy="338554"/>
          </a:xfrm>
          <a:prstGeom prst="rect">
            <a:avLst/>
          </a:prstGeom>
          <a:solidFill>
            <a:schemeClr val="bg1"/>
          </a:solidFill>
          <a:ln w="12700">
            <a:solidFill>
              <a:srgbClr val="0B4D91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lvl="1" algn="ctr">
              <a:spcBef>
                <a:spcPct val="0"/>
              </a:spcBef>
              <a:buNone/>
            </a:pPr>
            <a:r>
              <a:rPr lang="en-US" sz="1600" dirty="0">
                <a:solidFill>
                  <a:srgbClr val="0D5095"/>
                </a:solidFill>
              </a:rPr>
              <a:t>Samir</a:t>
            </a:r>
            <a:endParaRPr lang="ru-RU" altLang="ru-RU" sz="1600" dirty="0">
              <a:solidFill>
                <a:srgbClr val="0D5095"/>
              </a:solidFill>
            </a:endParaRPr>
          </a:p>
        </p:txBody>
      </p:sp>
      <p:sp>
        <p:nvSpPr>
          <p:cNvPr id="29" name="Rectangle 17">
            <a:extLst>
              <a:ext uri="{FF2B5EF4-FFF2-40B4-BE49-F238E27FC236}">
                <a16:creationId xmlns:a16="http://schemas.microsoft.com/office/drawing/2014/main" id="{EE662B00-BF6D-4716-8EEC-C74F816C84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50495" y="1582098"/>
            <a:ext cx="1089534" cy="338554"/>
          </a:xfrm>
          <a:prstGeom prst="rect">
            <a:avLst/>
          </a:prstGeom>
          <a:solidFill>
            <a:schemeClr val="bg1"/>
          </a:solidFill>
          <a:ln w="12700">
            <a:solidFill>
              <a:srgbClr val="0B4D91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lvl="1" algn="ctr">
              <a:spcBef>
                <a:spcPct val="0"/>
              </a:spcBef>
              <a:buNone/>
            </a:pPr>
            <a:r>
              <a:rPr lang="en-US" altLang="ru-RU" sz="1600" dirty="0" err="1">
                <a:solidFill>
                  <a:srgbClr val="0D5095"/>
                </a:solidFill>
              </a:rPr>
              <a:t>Adleman</a:t>
            </a:r>
            <a:endParaRPr lang="ru-RU" altLang="ru-RU" sz="1600" dirty="0">
              <a:solidFill>
                <a:srgbClr val="0D5095"/>
              </a:solidFill>
            </a:endParaRPr>
          </a:p>
        </p:txBody>
      </p:sp>
      <p:cxnSp>
        <p:nvCxnSpPr>
          <p:cNvPr id="31" name="Соединитель: уступ 30">
            <a:extLst>
              <a:ext uri="{FF2B5EF4-FFF2-40B4-BE49-F238E27FC236}">
                <a16:creationId xmlns:a16="http://schemas.microsoft.com/office/drawing/2014/main" id="{1E57319B-2869-42FE-8007-0C9DE5ACBE40}"/>
              </a:ext>
            </a:extLst>
          </p:cNvPr>
          <p:cNvCxnSpPr>
            <a:stCxn id="26" idx="2"/>
            <a:endCxn id="29" idx="1"/>
          </p:cNvCxnSpPr>
          <p:nvPr/>
        </p:nvCxnSpPr>
        <p:spPr>
          <a:xfrm rot="16200000" flipH="1">
            <a:off x="2402609" y="1303488"/>
            <a:ext cx="355977" cy="53979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Соединитель: уступ 31">
            <a:extLst>
              <a:ext uri="{FF2B5EF4-FFF2-40B4-BE49-F238E27FC236}">
                <a16:creationId xmlns:a16="http://schemas.microsoft.com/office/drawing/2014/main" id="{F64EEE78-586E-4C68-BD91-5AEF418A030D}"/>
              </a:ext>
            </a:extLst>
          </p:cNvPr>
          <p:cNvCxnSpPr>
            <a:cxnSpLocks/>
            <a:stCxn id="25" idx="2"/>
            <a:endCxn id="28" idx="1"/>
          </p:cNvCxnSpPr>
          <p:nvPr/>
        </p:nvCxnSpPr>
        <p:spPr>
          <a:xfrm rot="16200000" flipH="1">
            <a:off x="1702379" y="1637294"/>
            <a:ext cx="845246" cy="36145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Соединитель: уступ 35">
            <a:extLst>
              <a:ext uri="{FF2B5EF4-FFF2-40B4-BE49-F238E27FC236}">
                <a16:creationId xmlns:a16="http://schemas.microsoft.com/office/drawing/2014/main" id="{ABB393A0-80A3-41B4-B9EE-F8B1123A78F9}"/>
              </a:ext>
            </a:extLst>
          </p:cNvPr>
          <p:cNvCxnSpPr>
            <a:cxnSpLocks/>
            <a:stCxn id="21" idx="2"/>
            <a:endCxn id="27" idx="1"/>
          </p:cNvCxnSpPr>
          <p:nvPr/>
        </p:nvCxnSpPr>
        <p:spPr>
          <a:xfrm rot="16200000" flipH="1">
            <a:off x="1005479" y="1969459"/>
            <a:ext cx="1331378" cy="18952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15">
            <a:extLst>
              <a:ext uri="{FF2B5EF4-FFF2-40B4-BE49-F238E27FC236}">
                <a16:creationId xmlns:a16="http://schemas.microsoft.com/office/drawing/2014/main" id="{DEABF06B-1FAF-47B0-B1A3-617B1CEEA0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27169" y="172873"/>
            <a:ext cx="2749786" cy="1077218"/>
          </a:xfrm>
          <a:prstGeom prst="rect">
            <a:avLst/>
          </a:prstGeom>
          <a:solidFill>
            <a:srgbClr val="0B4D9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r>
              <a:rPr lang="ru-RU" altLang="ru-RU" sz="1600" dirty="0">
                <a:solidFill>
                  <a:schemeClr val="bg1"/>
                </a:solidFill>
              </a:rPr>
              <a:t>Область применения криптографических алгоритмов с открытым ключом</a:t>
            </a:r>
            <a:endParaRPr lang="en-US" altLang="ru-RU" sz="1600" dirty="0">
              <a:solidFill>
                <a:schemeClr val="bg1"/>
              </a:solidFill>
            </a:endParaRPr>
          </a:p>
        </p:txBody>
      </p:sp>
      <p:sp>
        <p:nvSpPr>
          <p:cNvPr id="43" name="Rectangle 17">
            <a:extLst>
              <a:ext uri="{FF2B5EF4-FFF2-40B4-BE49-F238E27FC236}">
                <a16:creationId xmlns:a16="http://schemas.microsoft.com/office/drawing/2014/main" id="{AD5A704C-3959-4D58-8921-FA245EF8DF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71463" y="1458987"/>
            <a:ext cx="4319587" cy="461665"/>
          </a:xfrm>
          <a:prstGeom prst="rect">
            <a:avLst/>
          </a:prstGeom>
          <a:solidFill>
            <a:schemeClr val="bg1"/>
          </a:solidFill>
          <a:ln w="12700">
            <a:solidFill>
              <a:srgbClr val="0B4D9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lvl="1" algn="ctr">
              <a:spcBef>
                <a:spcPct val="0"/>
              </a:spcBef>
              <a:buFontTx/>
              <a:buNone/>
            </a:pPr>
            <a:r>
              <a:rPr lang="ru-RU" sz="1200" dirty="0">
                <a:solidFill>
                  <a:schemeClr val="accent5"/>
                </a:solidFill>
              </a:rPr>
              <a:t>Как самостоятельное средство защиты передаваемых и хранимых данных</a:t>
            </a:r>
            <a:endParaRPr lang="ru-RU" altLang="ru-RU" sz="1200" dirty="0">
              <a:solidFill>
                <a:schemeClr val="accent5"/>
              </a:solidFill>
            </a:endParaRPr>
          </a:p>
        </p:txBody>
      </p:sp>
      <p:sp>
        <p:nvSpPr>
          <p:cNvPr id="44" name="Rectangle 17">
            <a:extLst>
              <a:ext uri="{FF2B5EF4-FFF2-40B4-BE49-F238E27FC236}">
                <a16:creationId xmlns:a16="http://schemas.microsoft.com/office/drawing/2014/main" id="{2139F6DB-84B2-47A3-9B85-B0467BB240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95186" y="2127260"/>
            <a:ext cx="4319587" cy="276999"/>
          </a:xfrm>
          <a:prstGeom prst="rect">
            <a:avLst/>
          </a:prstGeom>
          <a:solidFill>
            <a:schemeClr val="bg1"/>
          </a:solidFill>
          <a:ln w="12700">
            <a:solidFill>
              <a:srgbClr val="0B4D9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lvl="1" algn="ctr">
              <a:spcBef>
                <a:spcPct val="0"/>
              </a:spcBef>
              <a:buFontTx/>
              <a:buNone/>
            </a:pPr>
            <a:r>
              <a:rPr lang="ru-RU" sz="1200" dirty="0">
                <a:solidFill>
                  <a:schemeClr val="accent5"/>
                </a:solidFill>
              </a:rPr>
              <a:t>Как средство для распространения ключей</a:t>
            </a:r>
            <a:endParaRPr lang="ru-RU" altLang="ru-RU" sz="1200" dirty="0">
              <a:solidFill>
                <a:schemeClr val="accent5"/>
              </a:solidFill>
            </a:endParaRPr>
          </a:p>
        </p:txBody>
      </p:sp>
      <p:sp>
        <p:nvSpPr>
          <p:cNvPr id="45" name="Rectangle 17">
            <a:extLst>
              <a:ext uri="{FF2B5EF4-FFF2-40B4-BE49-F238E27FC236}">
                <a16:creationId xmlns:a16="http://schemas.microsoft.com/office/drawing/2014/main" id="{41A631AE-5018-4E76-88F8-AB020B2A24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33809" y="2598167"/>
            <a:ext cx="4319588" cy="276999"/>
          </a:xfrm>
          <a:prstGeom prst="rect">
            <a:avLst/>
          </a:prstGeom>
          <a:solidFill>
            <a:schemeClr val="bg1"/>
          </a:solidFill>
          <a:ln w="12700">
            <a:solidFill>
              <a:srgbClr val="0B4D9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58775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1" algn="ctr">
              <a:spcBef>
                <a:spcPct val="0"/>
              </a:spcBef>
              <a:buFontTx/>
              <a:buNone/>
            </a:pPr>
            <a:r>
              <a:rPr lang="ru-RU" sz="1200" dirty="0">
                <a:solidFill>
                  <a:schemeClr val="accent5"/>
                </a:solidFill>
              </a:rPr>
              <a:t>Средства аутентификации пользователя</a:t>
            </a:r>
            <a:endParaRPr lang="ru-RU" altLang="ru-RU" sz="1200" dirty="0">
              <a:solidFill>
                <a:schemeClr val="accent5"/>
              </a:solidFill>
            </a:endParaRPr>
          </a:p>
        </p:txBody>
      </p:sp>
      <p:cxnSp>
        <p:nvCxnSpPr>
          <p:cNvPr id="46" name="Соединитель: уступ 45">
            <a:extLst>
              <a:ext uri="{FF2B5EF4-FFF2-40B4-BE49-F238E27FC236}">
                <a16:creationId xmlns:a16="http://schemas.microsoft.com/office/drawing/2014/main" id="{F773CFFD-3442-46FD-B1B3-FA30B282B0E0}"/>
              </a:ext>
            </a:extLst>
          </p:cNvPr>
          <p:cNvCxnSpPr>
            <a:cxnSpLocks/>
            <a:stCxn id="41" idx="1"/>
            <a:endCxn id="43" idx="0"/>
          </p:cNvCxnSpPr>
          <p:nvPr/>
        </p:nvCxnSpPr>
        <p:spPr>
          <a:xfrm rot="10800000" flipV="1">
            <a:off x="6431257" y="711481"/>
            <a:ext cx="695912" cy="74750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16">
            <a:extLst>
              <a:ext uri="{FF2B5EF4-FFF2-40B4-BE49-F238E27FC236}">
                <a16:creationId xmlns:a16="http://schemas.microsoft.com/office/drawing/2014/main" id="{7FD8F9AE-FF7F-47D4-BA7E-20241746EF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5309" y="3355117"/>
            <a:ext cx="3437933" cy="3302858"/>
          </a:xfrm>
          <a:prstGeom prst="rect">
            <a:avLst/>
          </a:prstGeom>
          <a:solidFill>
            <a:srgbClr val="0B4D9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algn="ctr">
              <a:buNone/>
            </a:pPr>
            <a:r>
              <a:rPr lang="ru-RU" altLang="ru-RU" sz="1600" dirty="0">
                <a:solidFill>
                  <a:schemeClr val="bg1"/>
                </a:solidFill>
              </a:rPr>
              <a:t>Основной принцип шифрования RSA построен на больших простых числах (p и q) и математических операциях над ними. В асимметричном, в отличие от симметричного, генерируется не один, а пара ключей: приватный ключ используется для расшифровки сообщений адресатом и остается секретным, а публичный ключ передается адресату по незащищенным каналам.</a:t>
            </a:r>
          </a:p>
        </p:txBody>
      </p:sp>
      <p:pic>
        <p:nvPicPr>
          <p:cNvPr id="52" name="Рисунок 51">
            <a:extLst>
              <a:ext uri="{FF2B5EF4-FFF2-40B4-BE49-F238E27FC236}">
                <a16:creationId xmlns:a16="http://schemas.microsoft.com/office/drawing/2014/main" id="{0A00FD4C-C1EB-40F4-ABBF-A6323C5AEA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8312" y="3030570"/>
            <a:ext cx="66675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495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07891" y="-12159"/>
            <a:ext cx="10515600" cy="1325563"/>
          </a:xfrm>
        </p:spPr>
        <p:txBody>
          <a:bodyPr>
            <a:noAutofit/>
          </a:bodyPr>
          <a:lstStyle/>
          <a:p>
            <a:pPr marL="228600" lvl="0" indent="-228600" algn="ctr">
              <a:spcBef>
                <a:spcPts val="1000"/>
              </a:spcBef>
            </a:pPr>
            <a:r>
              <a:rPr lang="ru-RU" sz="2800" b="1" dirty="0">
                <a:solidFill>
                  <a:srgbClr val="0B4D91"/>
                </a:solidFill>
                <a:latin typeface="+mn-lt"/>
                <a:ea typeface="+mn-ea"/>
                <a:cs typeface="+mn-cs"/>
              </a:rPr>
              <a:t>Алгоритм работы </a:t>
            </a:r>
            <a:r>
              <a:rPr lang="en-US" sz="2800" b="1" dirty="0">
                <a:solidFill>
                  <a:srgbClr val="0B4D91"/>
                </a:solidFill>
                <a:latin typeface="+mn-lt"/>
                <a:ea typeface="+mn-ea"/>
                <a:cs typeface="+mn-cs"/>
              </a:rPr>
              <a:t>RSA</a:t>
            </a:r>
            <a:r>
              <a:rPr lang="ru-RU" sz="2800" b="1" dirty="0">
                <a:solidFill>
                  <a:srgbClr val="0B4D91"/>
                </a:solidFill>
                <a:latin typeface="+mn-lt"/>
                <a:ea typeface="+mn-ea"/>
                <a:cs typeface="+mn-cs"/>
              </a:rPr>
              <a:t> шифрования</a:t>
            </a:r>
          </a:p>
        </p:txBody>
      </p:sp>
      <p:sp>
        <p:nvSpPr>
          <p:cNvPr id="23" name="Text Box 12"/>
          <p:cNvSpPr txBox="1">
            <a:spLocks noChangeArrowheads="1"/>
          </p:cNvSpPr>
          <p:nvPr/>
        </p:nvSpPr>
        <p:spPr bwMode="auto">
          <a:xfrm>
            <a:off x="11835812" y="6396335"/>
            <a:ext cx="35618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ru-RU" sz="2400" dirty="0">
                <a:solidFill>
                  <a:srgbClr val="0B4D91"/>
                </a:solidFill>
              </a:rPr>
              <a:t>6</a:t>
            </a:r>
            <a:endParaRPr lang="ru-RU" altLang="ru-RU" sz="2400" dirty="0">
              <a:solidFill>
                <a:srgbClr val="0B4D91"/>
              </a:solidFill>
            </a:endParaRPr>
          </a:p>
        </p:txBody>
      </p:sp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ADF7FF60-C249-43B5-8BC2-92076156CE63}"/>
              </a:ext>
            </a:extLst>
          </p:cNvPr>
          <p:cNvSpPr/>
          <p:nvPr/>
        </p:nvSpPr>
        <p:spPr>
          <a:xfrm>
            <a:off x="222565" y="1066316"/>
            <a:ext cx="3273566" cy="7578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Выбираются два случайных больших простых числа 𝑝 и 𝑞</a:t>
            </a:r>
          </a:p>
        </p:txBody>
      </p:sp>
      <p:sp>
        <p:nvSpPr>
          <p:cNvPr id="11" name="Блок-схема: решение 10">
            <a:extLst>
              <a:ext uri="{FF2B5EF4-FFF2-40B4-BE49-F238E27FC236}">
                <a16:creationId xmlns:a16="http://schemas.microsoft.com/office/drawing/2014/main" id="{F33879B3-E309-45E3-B080-A5636C4413E5}"/>
              </a:ext>
            </a:extLst>
          </p:cNvPr>
          <p:cNvSpPr/>
          <p:nvPr/>
        </p:nvSpPr>
        <p:spPr>
          <a:xfrm>
            <a:off x="3643272" y="2010651"/>
            <a:ext cx="4178269" cy="964378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Проверка</a:t>
            </a:r>
            <a:r>
              <a:rPr lang="en-US" dirty="0"/>
              <a:t> </a:t>
            </a:r>
            <a:r>
              <a:rPr lang="en-US" i="1" dirty="0"/>
              <a:t>p</a:t>
            </a:r>
            <a:r>
              <a:rPr lang="en-US" dirty="0"/>
              <a:t> </a:t>
            </a:r>
            <a:r>
              <a:rPr lang="ru-RU" dirty="0"/>
              <a:t>и</a:t>
            </a:r>
            <a:r>
              <a:rPr lang="en-US" dirty="0"/>
              <a:t> </a:t>
            </a:r>
            <a:r>
              <a:rPr lang="en-US" i="1" dirty="0"/>
              <a:t>q</a:t>
            </a:r>
            <a:r>
              <a:rPr lang="en-US" dirty="0"/>
              <a:t> </a:t>
            </a:r>
            <a:r>
              <a:rPr lang="ru-RU" dirty="0"/>
              <a:t>на простоту</a:t>
            </a:r>
            <a:r>
              <a:rPr lang="en-US" dirty="0"/>
              <a:t>?</a:t>
            </a:r>
            <a:endParaRPr lang="ru-RU" dirty="0"/>
          </a:p>
        </p:txBody>
      </p:sp>
      <p:sp>
        <p:nvSpPr>
          <p:cNvPr id="32" name="Параллелограмм 31">
            <a:extLst>
              <a:ext uri="{FF2B5EF4-FFF2-40B4-BE49-F238E27FC236}">
                <a16:creationId xmlns:a16="http://schemas.microsoft.com/office/drawing/2014/main" id="{A1923DB4-F504-4530-83BA-45EF3A675FA9}"/>
              </a:ext>
            </a:extLst>
          </p:cNvPr>
          <p:cNvSpPr/>
          <p:nvPr/>
        </p:nvSpPr>
        <p:spPr>
          <a:xfrm>
            <a:off x="3927706" y="1152419"/>
            <a:ext cx="3609399" cy="585671"/>
          </a:xfrm>
          <a:prstGeom prst="parallelogra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/>
              <a:t>p</a:t>
            </a:r>
            <a:r>
              <a:rPr lang="en-US" dirty="0"/>
              <a:t> = 17; </a:t>
            </a:r>
            <a:r>
              <a:rPr lang="en-US" i="1" dirty="0"/>
              <a:t>q = 19;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Прямоугольник 33">
                <a:extLst>
                  <a:ext uri="{FF2B5EF4-FFF2-40B4-BE49-F238E27FC236}">
                    <a16:creationId xmlns:a16="http://schemas.microsoft.com/office/drawing/2014/main" id="{89885179-99C9-4E1C-A57A-9C2D6A696E42}"/>
                  </a:ext>
                </a:extLst>
              </p:cNvPr>
              <p:cNvSpPr/>
              <p:nvPr/>
            </p:nvSpPr>
            <p:spPr>
              <a:xfrm>
                <a:off x="3981405" y="3248579"/>
                <a:ext cx="3502000" cy="96437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;</m:t>
                      </m:r>
                    </m:oMath>
                  </m:oMathPara>
                </a14:m>
                <a:endParaRPr lang="en-US" b="0" i="1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ф</m:t>
                      </m:r>
                      <m:d>
                        <m:dPr>
                          <m:ctrlPr>
                            <a:rPr lang="ru-RU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;</m:t>
                      </m:r>
                    </m:oMath>
                  </m:oMathPara>
                </a14:m>
                <a:endParaRPr lang="ru-RU" i="1" dirty="0"/>
              </a:p>
            </p:txBody>
          </p:sp>
        </mc:Choice>
        <mc:Fallback xmlns="">
          <p:sp>
            <p:nvSpPr>
              <p:cNvPr id="34" name="Прямоугольник 33">
                <a:extLst>
                  <a:ext uri="{FF2B5EF4-FFF2-40B4-BE49-F238E27FC236}">
                    <a16:creationId xmlns:a16="http://schemas.microsoft.com/office/drawing/2014/main" id="{89885179-99C9-4E1C-A57A-9C2D6A696E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1405" y="3248579"/>
                <a:ext cx="3502000" cy="96437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Прямоугольник 44">
                <a:extLst>
                  <a:ext uri="{FF2B5EF4-FFF2-40B4-BE49-F238E27FC236}">
                    <a16:creationId xmlns:a16="http://schemas.microsoft.com/office/drawing/2014/main" id="{A4217464-6416-4CA7-BA5F-F9F722DEFAB8}"/>
                  </a:ext>
                </a:extLst>
              </p:cNvPr>
              <p:cNvSpPr/>
              <p:nvPr/>
            </p:nvSpPr>
            <p:spPr>
              <a:xfrm>
                <a:off x="234968" y="3248285"/>
                <a:ext cx="3502000" cy="96437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i="1" dirty="0"/>
              </a:p>
              <a:p>
                <a:pPr algn="ctr"/>
                <a:r>
                  <a:rPr lang="ru-RU" dirty="0"/>
                  <a:t>Поиск</a:t>
                </a:r>
                <a:r>
                  <a:rPr lang="en-US" dirty="0"/>
                  <a:t> </a:t>
                </a:r>
                <a:r>
                  <a:rPr lang="en-US" i="1" dirty="0"/>
                  <a:t>e</a:t>
                </a:r>
                <a:r>
                  <a:rPr lang="en-US" dirty="0"/>
                  <a:t> </a:t>
                </a:r>
                <a:r>
                  <a:rPr lang="ru-RU" dirty="0"/>
                  <a:t>такого что</a:t>
                </a:r>
                <a:r>
                  <a:rPr lang="en-US" dirty="0"/>
                  <a:t>: </a:t>
                </a:r>
                <a:endParaRPr lang="ru-RU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ru-RU" b="0" i="0" smtClean="0">
                              <a:latin typeface="Cambria Math" panose="02040503050406030204" pitchFamily="18" charset="0"/>
                            </a:rPr>
                            <m:t>НОД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,ф</m:t>
                              </m:r>
                              <m:d>
                                <m:dPr>
                                  <m:ctrlPr>
                                    <a:rPr lang="ru-RU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=1;</m:t>
                      </m:r>
                    </m:oMath>
                  </m:oMathPara>
                </a14:m>
                <a:endParaRPr lang="en-US" dirty="0"/>
              </a:p>
              <a:p>
                <a:pPr algn="ctr"/>
                <a:r>
                  <a:rPr lang="en-US" dirty="0"/>
                  <a:t>e&lt;</a:t>
                </a:r>
                <a:r>
                  <a:rPr lang="ru-RU" dirty="0"/>
                  <a:t>ф(</a:t>
                </a:r>
                <a:r>
                  <a:rPr lang="en-US" dirty="0"/>
                  <a:t>n)</a:t>
                </a:r>
                <a:endParaRPr lang="ru-RU" dirty="0"/>
              </a:p>
              <a:p>
                <a:pPr algn="ctr"/>
                <a:endParaRPr lang="ru-RU" i="1" dirty="0"/>
              </a:p>
            </p:txBody>
          </p:sp>
        </mc:Choice>
        <mc:Fallback xmlns="">
          <p:sp>
            <p:nvSpPr>
              <p:cNvPr id="45" name="Прямоугольник 44">
                <a:extLst>
                  <a:ext uri="{FF2B5EF4-FFF2-40B4-BE49-F238E27FC236}">
                    <a16:creationId xmlns:a16="http://schemas.microsoft.com/office/drawing/2014/main" id="{A4217464-6416-4CA7-BA5F-F9F722DEFA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968" y="3248285"/>
                <a:ext cx="3502000" cy="964378"/>
              </a:xfrm>
              <a:prstGeom prst="rect">
                <a:avLst/>
              </a:prstGeom>
              <a:blipFill>
                <a:blip r:embed="rId3"/>
                <a:stretch>
                  <a:fillRect t="-1875" b="-875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Прямоугольник 45">
                <a:extLst>
                  <a:ext uri="{FF2B5EF4-FFF2-40B4-BE49-F238E27FC236}">
                    <a16:creationId xmlns:a16="http://schemas.microsoft.com/office/drawing/2014/main" id="{75DFCFC2-D307-4359-9A31-721158A82C93}"/>
                  </a:ext>
                </a:extLst>
              </p:cNvPr>
              <p:cNvSpPr/>
              <p:nvPr/>
            </p:nvSpPr>
            <p:spPr>
              <a:xfrm>
                <a:off x="234968" y="4485920"/>
                <a:ext cx="3502000" cy="96437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i="1" dirty="0"/>
                  <a:t>Поиск </a:t>
                </a:r>
                <a:r>
                  <a:rPr lang="en-US" i="1" dirty="0"/>
                  <a:t>d </a:t>
                </a:r>
                <a:r>
                  <a:rPr lang="ru-RU" i="1" dirty="0"/>
                  <a:t>такого что</a:t>
                </a:r>
                <a:r>
                  <a:rPr lang="en-US" i="1" dirty="0"/>
                  <a:t>: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ru-RU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ru-RU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</m:d>
                      <m:r>
                        <a:rPr lang="ru-RU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ru-RU" i="1" smtClean="0">
                          <a:latin typeface="Cambria Math" panose="02040503050406030204" pitchFamily="18" charset="0"/>
                        </a:rPr>
                        <m:t>𝑚𝑜𝑑</m:t>
                      </m:r>
                      <m:r>
                        <a:rPr lang="ru-RU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ru-RU" i="1" smtClean="0">
                          <a:latin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ru-RU" i="1" smtClean="0">
                          <a:latin typeface="Cambria Math" panose="02040503050406030204" pitchFamily="18" charset="0"/>
                        </a:rPr>
                        <m:t>=1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;</m:t>
                      </m:r>
                    </m:oMath>
                  </m:oMathPara>
                </a14:m>
                <a:endParaRPr lang="ru-RU" i="1" dirty="0"/>
              </a:p>
            </p:txBody>
          </p:sp>
        </mc:Choice>
        <mc:Fallback xmlns="">
          <p:sp>
            <p:nvSpPr>
              <p:cNvPr id="46" name="Прямоугольник 45">
                <a:extLst>
                  <a:ext uri="{FF2B5EF4-FFF2-40B4-BE49-F238E27FC236}">
                    <a16:creationId xmlns:a16="http://schemas.microsoft.com/office/drawing/2014/main" id="{75DFCFC2-D307-4359-9A31-721158A82C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968" y="4485920"/>
                <a:ext cx="3502000" cy="96437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Соединитель: уступ 37">
            <a:extLst>
              <a:ext uri="{FF2B5EF4-FFF2-40B4-BE49-F238E27FC236}">
                <a16:creationId xmlns:a16="http://schemas.microsoft.com/office/drawing/2014/main" id="{36B3D0E0-5515-4ACF-BA60-8CE3C00AEFC7}"/>
              </a:ext>
            </a:extLst>
          </p:cNvPr>
          <p:cNvCxnSpPr>
            <a:stCxn id="11" idx="1"/>
            <a:endCxn id="10" idx="2"/>
          </p:cNvCxnSpPr>
          <p:nvPr/>
        </p:nvCxnSpPr>
        <p:spPr>
          <a:xfrm rot="10800000">
            <a:off x="1859348" y="1824192"/>
            <a:ext cx="1783924" cy="66864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EBE49C90-A0A5-4AB4-8405-48ACB4B62B51}"/>
              </a:ext>
            </a:extLst>
          </p:cNvPr>
          <p:cNvSpPr txBox="1"/>
          <p:nvPr/>
        </p:nvSpPr>
        <p:spPr>
          <a:xfrm>
            <a:off x="2577405" y="2161238"/>
            <a:ext cx="494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</a:t>
            </a:r>
            <a:endParaRPr lang="ru-RU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C2686A3-699C-4B3B-833D-5878D5D5A049}"/>
              </a:ext>
            </a:extLst>
          </p:cNvPr>
          <p:cNvSpPr txBox="1"/>
          <p:nvPr/>
        </p:nvSpPr>
        <p:spPr>
          <a:xfrm>
            <a:off x="5848524" y="2902668"/>
            <a:ext cx="494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yes</a:t>
            </a:r>
            <a:endParaRPr lang="ru-RU" dirty="0"/>
          </a:p>
        </p:txBody>
      </p:sp>
      <p:pic>
        <p:nvPicPr>
          <p:cNvPr id="56" name="Рисунок 55">
            <a:extLst>
              <a:ext uri="{FF2B5EF4-FFF2-40B4-BE49-F238E27FC236}">
                <a16:creationId xmlns:a16="http://schemas.microsoft.com/office/drawing/2014/main" id="{2561442D-FD26-41BC-BAA1-DEAD34A5CFCF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 bwMode="auto">
          <a:xfrm>
            <a:off x="7972280" y="1232912"/>
            <a:ext cx="3325356" cy="489311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9" name="Прямоугольник 58">
                <a:extLst>
                  <a:ext uri="{FF2B5EF4-FFF2-40B4-BE49-F238E27FC236}">
                    <a16:creationId xmlns:a16="http://schemas.microsoft.com/office/drawing/2014/main" id="{6439AFA1-6048-40CC-B47F-8EE9E7F386B0}"/>
                  </a:ext>
                </a:extLst>
              </p:cNvPr>
              <p:cNvSpPr/>
              <p:nvPr/>
            </p:nvSpPr>
            <p:spPr>
              <a:xfrm>
                <a:off x="234968" y="5643834"/>
                <a:ext cx="3502000" cy="96437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dirty="0"/>
                  <a:t>Шифрование  по рассчитанному публичному ключу </a:t>
                </a:r>
                <a:r>
                  <a:rPr lang="en-US" i="1" dirty="0"/>
                  <a:t>{</a:t>
                </a:r>
                <a:r>
                  <a:rPr lang="en-US" i="1" dirty="0" err="1"/>
                  <a:t>e;n</a:t>
                </a:r>
                <a:r>
                  <a:rPr lang="en-US" i="1" dirty="0"/>
                  <a:t>}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i="1">
                          <a:latin typeface="Cambria Math" panose="02040503050406030204" pitchFamily="18" charset="0"/>
                        </a:rPr>
                        <m:t>𝑒𝑛𝑐𝑟𝑦𝑝𝑡</m:t>
                      </m:r>
                      <m:r>
                        <a:rPr lang="ru-RU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𝑚𝑠𝑔</m:t>
                          </m:r>
                        </m:e>
                        <m:sup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𝑒</m:t>
                          </m:r>
                        </m:sup>
                      </m:sSup>
                      <m:r>
                        <a:rPr lang="ru-RU" i="1">
                          <a:latin typeface="Cambria Math" panose="02040503050406030204" pitchFamily="18" charset="0"/>
                        </a:rPr>
                        <m:t>𝑚𝑜𝑑</m:t>
                      </m:r>
                      <m:d>
                        <m:d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;</m:t>
                      </m:r>
                    </m:oMath>
                  </m:oMathPara>
                </a14:m>
                <a:endParaRPr lang="ru-RU" i="1" dirty="0"/>
              </a:p>
            </p:txBody>
          </p:sp>
        </mc:Choice>
        <mc:Fallback xmlns="">
          <p:sp>
            <p:nvSpPr>
              <p:cNvPr id="59" name="Прямоугольник 58">
                <a:extLst>
                  <a:ext uri="{FF2B5EF4-FFF2-40B4-BE49-F238E27FC236}">
                    <a16:creationId xmlns:a16="http://schemas.microsoft.com/office/drawing/2014/main" id="{6439AFA1-6048-40CC-B47F-8EE9E7F386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968" y="5643834"/>
                <a:ext cx="3502000" cy="964378"/>
              </a:xfrm>
              <a:prstGeom prst="rect">
                <a:avLst/>
              </a:prstGeom>
              <a:blipFill>
                <a:blip r:embed="rId6"/>
                <a:stretch>
                  <a:fillRect t="-625" b="-125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Прямоугольник 60">
                <a:extLst>
                  <a:ext uri="{FF2B5EF4-FFF2-40B4-BE49-F238E27FC236}">
                    <a16:creationId xmlns:a16="http://schemas.microsoft.com/office/drawing/2014/main" id="{AA904599-C523-493E-A650-FDAA6A51F722}"/>
                  </a:ext>
                </a:extLst>
              </p:cNvPr>
              <p:cNvSpPr/>
              <p:nvPr/>
            </p:nvSpPr>
            <p:spPr>
              <a:xfrm>
                <a:off x="3908849" y="5631294"/>
                <a:ext cx="3711147" cy="96437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dirty="0"/>
                  <a:t>Дешифрование по рассчитанному секретному ключу </a:t>
                </a:r>
                <a:r>
                  <a:rPr lang="en-US" i="1" dirty="0"/>
                  <a:t>{</a:t>
                </a:r>
                <a:r>
                  <a:rPr lang="en-US" i="1" dirty="0" err="1"/>
                  <a:t>d;n</a:t>
                </a:r>
                <a:r>
                  <a:rPr lang="en-US" i="1" dirty="0"/>
                  <a:t>}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ru-RU" i="1">
                        <a:latin typeface="Cambria Math" panose="02040503050406030204" pitchFamily="18" charset="0"/>
                      </a:rPr>
                      <m:t>𝑑𝑒𝑐𝑟𝑦𝑝𝑡</m:t>
                    </m:r>
                    <m:r>
                      <a:rPr lang="ru-RU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i="1">
                            <a:latin typeface="Cambria Math" panose="02040503050406030204" pitchFamily="18" charset="0"/>
                          </a:rPr>
                          <m:t>𝑒𝑛𝑐𝑟𝑦𝑝𝑡</m:t>
                        </m:r>
                      </m:e>
                      <m:sup>
                        <m:r>
                          <a:rPr lang="ru-RU" i="1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  <m:r>
                      <a:rPr lang="ru-RU" i="1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ru-RU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ru-RU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ru-RU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i="1" dirty="0"/>
                  <a:t>;</a:t>
                </a:r>
                <a:endParaRPr lang="ru-RU" i="1" dirty="0"/>
              </a:p>
            </p:txBody>
          </p:sp>
        </mc:Choice>
        <mc:Fallback xmlns="">
          <p:sp>
            <p:nvSpPr>
              <p:cNvPr id="61" name="Прямоугольник 60">
                <a:extLst>
                  <a:ext uri="{FF2B5EF4-FFF2-40B4-BE49-F238E27FC236}">
                    <a16:creationId xmlns:a16="http://schemas.microsoft.com/office/drawing/2014/main" id="{AA904599-C523-493E-A650-FDAA6A51F7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8849" y="5631294"/>
                <a:ext cx="3711147" cy="964378"/>
              </a:xfrm>
              <a:prstGeom prst="rect">
                <a:avLst/>
              </a:prstGeom>
              <a:blipFill>
                <a:blip r:embed="rId7"/>
                <a:stretch>
                  <a:fillRect t="-625" b="-687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Соединитель: уступ 61">
            <a:extLst>
              <a:ext uri="{FF2B5EF4-FFF2-40B4-BE49-F238E27FC236}">
                <a16:creationId xmlns:a16="http://schemas.microsoft.com/office/drawing/2014/main" id="{BCE291AA-7B0D-4DAF-A6C8-5F1D18152F4C}"/>
              </a:ext>
            </a:extLst>
          </p:cNvPr>
          <p:cNvCxnSpPr>
            <a:cxnSpLocks/>
            <a:stCxn id="10" idx="3"/>
            <a:endCxn id="32" idx="5"/>
          </p:cNvCxnSpPr>
          <p:nvPr/>
        </p:nvCxnSpPr>
        <p:spPr>
          <a:xfrm>
            <a:off x="3496131" y="1445254"/>
            <a:ext cx="504784" cy="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Соединитель: уступ 62">
            <a:extLst>
              <a:ext uri="{FF2B5EF4-FFF2-40B4-BE49-F238E27FC236}">
                <a16:creationId xmlns:a16="http://schemas.microsoft.com/office/drawing/2014/main" id="{2FE46111-2EFC-44E2-9A9C-FD1FAA749AE3}"/>
              </a:ext>
            </a:extLst>
          </p:cNvPr>
          <p:cNvCxnSpPr>
            <a:cxnSpLocks/>
            <a:stCxn id="32" idx="4"/>
            <a:endCxn id="11" idx="0"/>
          </p:cNvCxnSpPr>
          <p:nvPr/>
        </p:nvCxnSpPr>
        <p:spPr>
          <a:xfrm rot="16200000" flipH="1">
            <a:off x="5596126" y="1874369"/>
            <a:ext cx="272561" cy="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Соединитель: уступ 65">
            <a:extLst>
              <a:ext uri="{FF2B5EF4-FFF2-40B4-BE49-F238E27FC236}">
                <a16:creationId xmlns:a16="http://schemas.microsoft.com/office/drawing/2014/main" id="{51A61EC5-AA22-4132-9FBC-F4A3CAB3CD57}"/>
              </a:ext>
            </a:extLst>
          </p:cNvPr>
          <p:cNvCxnSpPr>
            <a:cxnSpLocks/>
            <a:stCxn id="11" idx="2"/>
            <a:endCxn id="34" idx="0"/>
          </p:cNvCxnSpPr>
          <p:nvPr/>
        </p:nvCxnSpPr>
        <p:spPr>
          <a:xfrm rot="5400000">
            <a:off x="5595631" y="3111803"/>
            <a:ext cx="273550" cy="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Соединитель: уступ 69">
            <a:extLst>
              <a:ext uri="{FF2B5EF4-FFF2-40B4-BE49-F238E27FC236}">
                <a16:creationId xmlns:a16="http://schemas.microsoft.com/office/drawing/2014/main" id="{F8ACAF26-DE1B-4127-BFC2-B443530F3A92}"/>
              </a:ext>
            </a:extLst>
          </p:cNvPr>
          <p:cNvCxnSpPr>
            <a:cxnSpLocks/>
            <a:stCxn id="34" idx="1"/>
            <a:endCxn id="45" idx="3"/>
          </p:cNvCxnSpPr>
          <p:nvPr/>
        </p:nvCxnSpPr>
        <p:spPr>
          <a:xfrm rot="10800000">
            <a:off x="3736969" y="3730474"/>
            <a:ext cx="244437" cy="29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7" name="Прямая со стрелкой 1036">
            <a:extLst>
              <a:ext uri="{FF2B5EF4-FFF2-40B4-BE49-F238E27FC236}">
                <a16:creationId xmlns:a16="http://schemas.microsoft.com/office/drawing/2014/main" id="{C39C92EA-EB64-4453-970D-0529EE844463}"/>
              </a:ext>
            </a:extLst>
          </p:cNvPr>
          <p:cNvCxnSpPr>
            <a:stCxn id="45" idx="2"/>
            <a:endCxn id="46" idx="0"/>
          </p:cNvCxnSpPr>
          <p:nvPr/>
        </p:nvCxnSpPr>
        <p:spPr>
          <a:xfrm>
            <a:off x="1985968" y="4212663"/>
            <a:ext cx="0" cy="2732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Прямая со стрелкой 80">
            <a:extLst>
              <a:ext uri="{FF2B5EF4-FFF2-40B4-BE49-F238E27FC236}">
                <a16:creationId xmlns:a16="http://schemas.microsoft.com/office/drawing/2014/main" id="{BE5811B4-B09E-4D6C-8431-4D74631C1885}"/>
              </a:ext>
            </a:extLst>
          </p:cNvPr>
          <p:cNvCxnSpPr>
            <a:cxnSpLocks/>
            <a:stCxn id="46" idx="2"/>
            <a:endCxn id="59" idx="0"/>
          </p:cNvCxnSpPr>
          <p:nvPr/>
        </p:nvCxnSpPr>
        <p:spPr>
          <a:xfrm>
            <a:off x="1985968" y="5450298"/>
            <a:ext cx="0" cy="1935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Прямая со стрелкой 84">
            <a:extLst>
              <a:ext uri="{FF2B5EF4-FFF2-40B4-BE49-F238E27FC236}">
                <a16:creationId xmlns:a16="http://schemas.microsoft.com/office/drawing/2014/main" id="{8B600A1E-E3F4-47CE-B9C3-0C87FFB87E91}"/>
              </a:ext>
            </a:extLst>
          </p:cNvPr>
          <p:cNvCxnSpPr>
            <a:cxnSpLocks/>
            <a:stCxn id="59" idx="3"/>
            <a:endCxn id="61" idx="1"/>
          </p:cNvCxnSpPr>
          <p:nvPr/>
        </p:nvCxnSpPr>
        <p:spPr>
          <a:xfrm flipV="1">
            <a:off x="3736968" y="6113483"/>
            <a:ext cx="171881" cy="125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5854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226303"/>
            <a:ext cx="10515600" cy="1325563"/>
          </a:xfrm>
        </p:spPr>
        <p:txBody>
          <a:bodyPr>
            <a:noAutofit/>
          </a:bodyPr>
          <a:lstStyle/>
          <a:p>
            <a:pPr lvl="1" algn="ctr" rtl="0">
              <a:lnSpc>
                <a:spcPct val="90000"/>
              </a:lnSpc>
              <a:spcBef>
                <a:spcPct val="0"/>
              </a:spcBef>
            </a:pPr>
            <a:r>
              <a:rPr lang="ru-RU" altLang="ru-RU" sz="4800" b="1" dirty="0">
                <a:solidFill>
                  <a:srgbClr val="0D5095"/>
                </a:solidFill>
              </a:rPr>
              <a:t>Криптографическая стойкость </a:t>
            </a:r>
            <a:r>
              <a:rPr lang="en-US" altLang="ru-RU" sz="4800" b="1" dirty="0">
                <a:solidFill>
                  <a:srgbClr val="0D5095"/>
                </a:solidFill>
              </a:rPr>
              <a:t>RSA</a:t>
            </a:r>
            <a:endParaRPr lang="ru-RU" sz="6600" b="1" dirty="0"/>
          </a:p>
        </p:txBody>
      </p:sp>
      <p:sp>
        <p:nvSpPr>
          <p:cNvPr id="23" name="Text Box 12"/>
          <p:cNvSpPr txBox="1">
            <a:spLocks noChangeArrowheads="1"/>
          </p:cNvSpPr>
          <p:nvPr/>
        </p:nvSpPr>
        <p:spPr bwMode="auto">
          <a:xfrm>
            <a:off x="11835812" y="6378905"/>
            <a:ext cx="35618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ru-RU" sz="2400" dirty="0">
                <a:solidFill>
                  <a:srgbClr val="0B4D91"/>
                </a:solidFill>
              </a:rPr>
              <a:t>7</a:t>
            </a:r>
            <a:endParaRPr lang="ru-RU" altLang="ru-RU" sz="2400" dirty="0">
              <a:solidFill>
                <a:srgbClr val="0B4D91"/>
              </a:solidFill>
            </a:endParaRPr>
          </a:p>
        </p:txBody>
      </p:sp>
      <p:graphicFrame>
        <p:nvGraphicFramePr>
          <p:cNvPr id="15" name="Таблица 14">
            <a:extLst>
              <a:ext uri="{FF2B5EF4-FFF2-40B4-BE49-F238E27FC236}">
                <a16:creationId xmlns:a16="http://schemas.microsoft.com/office/drawing/2014/main" id="{91229FCA-26E1-48FB-8CFB-6229117856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7114012"/>
              </p:ext>
            </p:extLst>
          </p:nvPr>
        </p:nvGraphicFramePr>
        <p:xfrm>
          <a:off x="2687458" y="1445326"/>
          <a:ext cx="6542268" cy="25015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36406">
                  <a:extLst>
                    <a:ext uri="{9D8B030D-6E8A-4147-A177-3AD203B41FA5}">
                      <a16:colId xmlns:a16="http://schemas.microsoft.com/office/drawing/2014/main" val="3497037192"/>
                    </a:ext>
                  </a:extLst>
                </a:gridCol>
                <a:gridCol w="1857022">
                  <a:extLst>
                    <a:ext uri="{9D8B030D-6E8A-4147-A177-3AD203B41FA5}">
                      <a16:colId xmlns:a16="http://schemas.microsoft.com/office/drawing/2014/main" val="4161962546"/>
                    </a:ext>
                  </a:extLst>
                </a:gridCol>
                <a:gridCol w="3948840">
                  <a:extLst>
                    <a:ext uri="{9D8B030D-6E8A-4147-A177-3AD203B41FA5}">
                      <a16:colId xmlns:a16="http://schemas.microsoft.com/office/drawing/2014/main" val="1954708757"/>
                    </a:ext>
                  </a:extLst>
                </a:gridCol>
              </a:tblGrid>
              <a:tr h="561688">
                <a:tc>
                  <a:txBody>
                    <a:bodyPr/>
                    <a:lstStyle/>
                    <a:p>
                      <a:pPr algn="ctr" hangingPunct="0"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lg n</a:t>
                      </a:r>
                      <a:endParaRPr lang="ru-RU" sz="20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spcAft>
                          <a:spcPts val="0"/>
                        </a:spcAft>
                      </a:pPr>
                      <a:r>
                        <a:rPr lang="ru-RU" sz="1800" dirty="0">
                          <a:effectLst/>
                        </a:rPr>
                        <a:t>Количество операций</a:t>
                      </a:r>
                      <a:endParaRPr lang="ru-RU" sz="20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540385" algn="ctr" defTabSz="914400" rtl="0" eaLnBrk="1" latinLnBrk="0" hangingPunct="0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Примечания</a:t>
                      </a: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33627813"/>
                  </a:ext>
                </a:extLst>
              </a:tr>
              <a:tr h="280844">
                <a:tc>
                  <a:txBody>
                    <a:bodyPr/>
                    <a:lstStyle/>
                    <a:p>
                      <a:pPr algn="ctr" hangingPunct="0">
                        <a:spcAft>
                          <a:spcPts val="0"/>
                        </a:spcAft>
                      </a:pPr>
                      <a:r>
                        <a:rPr lang="fr-FR" sz="1800" dirty="0">
                          <a:effectLst/>
                        </a:rPr>
                        <a:t>50</a:t>
                      </a:r>
                      <a:endParaRPr lang="ru-RU" sz="20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spcAft>
                          <a:spcPts val="0"/>
                        </a:spcAft>
                      </a:pPr>
                      <a:r>
                        <a:rPr lang="fr-FR" sz="1800" dirty="0">
                          <a:effectLst/>
                        </a:rPr>
                        <a:t>1.4*10</a:t>
                      </a:r>
                      <a:r>
                        <a:rPr lang="fr-FR" sz="1800" baseline="30000" dirty="0">
                          <a:effectLst/>
                        </a:rPr>
                        <a:t>10</a:t>
                      </a:r>
                      <a:endParaRPr lang="ru-RU" sz="20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0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Раскрываем на суперкомпьютерах</a:t>
                      </a: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65771301"/>
                  </a:ext>
                </a:extLst>
              </a:tr>
              <a:tr h="280844">
                <a:tc>
                  <a:txBody>
                    <a:bodyPr/>
                    <a:lstStyle/>
                    <a:p>
                      <a:pPr algn="ctr" hangingPunct="0">
                        <a:spcAft>
                          <a:spcPts val="0"/>
                        </a:spcAft>
                      </a:pPr>
                      <a:r>
                        <a:rPr lang="fr-FR" sz="1800" dirty="0">
                          <a:effectLst/>
                        </a:rPr>
                        <a:t>100</a:t>
                      </a:r>
                      <a:endParaRPr lang="ru-RU" sz="20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spcAft>
                          <a:spcPts val="0"/>
                        </a:spcAft>
                      </a:pPr>
                      <a:r>
                        <a:rPr lang="fr-FR" sz="1800" dirty="0">
                          <a:effectLst/>
                        </a:rPr>
                        <a:t>2.3*10</a:t>
                      </a:r>
                      <a:r>
                        <a:rPr lang="fr-FR" sz="1800" baseline="30000" dirty="0">
                          <a:effectLst/>
                        </a:rPr>
                        <a:t>15</a:t>
                      </a:r>
                      <a:endParaRPr lang="ru-RU" sz="20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0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На пределе современных технологий</a:t>
                      </a: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00937505"/>
                  </a:ext>
                </a:extLst>
              </a:tr>
              <a:tr h="280844">
                <a:tc>
                  <a:txBody>
                    <a:bodyPr/>
                    <a:lstStyle/>
                    <a:p>
                      <a:pPr algn="ctr" hangingPunct="0">
                        <a:spcAft>
                          <a:spcPts val="0"/>
                        </a:spcAft>
                      </a:pPr>
                      <a:r>
                        <a:rPr lang="fr-FR" sz="1800" dirty="0">
                          <a:effectLst/>
                        </a:rPr>
                        <a:t>200</a:t>
                      </a:r>
                      <a:endParaRPr lang="ru-RU" sz="20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spcAft>
                          <a:spcPts val="0"/>
                        </a:spcAft>
                      </a:pPr>
                      <a:r>
                        <a:rPr lang="fr-FR" sz="1800" dirty="0">
                          <a:effectLst/>
                        </a:rPr>
                        <a:t>1.2*10</a:t>
                      </a:r>
                      <a:r>
                        <a:rPr lang="fr-FR" sz="1800" baseline="30000" dirty="0">
                          <a:effectLst/>
                        </a:rPr>
                        <a:t>23</a:t>
                      </a:r>
                      <a:endParaRPr lang="ru-RU" sz="20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0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За пределами современных технологий</a:t>
                      </a: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12499311"/>
                  </a:ext>
                </a:extLst>
              </a:tr>
              <a:tr h="508160">
                <a:tc>
                  <a:txBody>
                    <a:bodyPr/>
                    <a:lstStyle/>
                    <a:p>
                      <a:pPr algn="ctr" hangingPunct="0">
                        <a:spcAft>
                          <a:spcPts val="0"/>
                        </a:spcAft>
                      </a:pPr>
                      <a:r>
                        <a:rPr lang="fr-FR" sz="1800" dirty="0">
                          <a:effectLst/>
                        </a:rPr>
                        <a:t>400</a:t>
                      </a:r>
                      <a:endParaRPr lang="ru-RU" sz="20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spcAft>
                          <a:spcPts val="0"/>
                        </a:spcAft>
                      </a:pPr>
                      <a:r>
                        <a:rPr lang="fr-FR" sz="1800" dirty="0">
                          <a:effectLst/>
                        </a:rPr>
                        <a:t>2.7*10</a:t>
                      </a:r>
                      <a:r>
                        <a:rPr lang="fr-FR" sz="1800" baseline="30000" dirty="0">
                          <a:effectLst/>
                        </a:rPr>
                        <a:t>34</a:t>
                      </a:r>
                      <a:endParaRPr lang="ru-RU" sz="20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0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Требует существенных изменений в технологии</a:t>
                      </a: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33363465"/>
                  </a:ext>
                </a:extLst>
              </a:tr>
              <a:tr h="280844">
                <a:tc>
                  <a:txBody>
                    <a:bodyPr/>
                    <a:lstStyle/>
                    <a:p>
                      <a:pPr algn="ctr" hangingPunct="0">
                        <a:spcAft>
                          <a:spcPts val="0"/>
                        </a:spcAft>
                      </a:pPr>
                      <a:r>
                        <a:rPr lang="fr-FR" sz="1800" dirty="0">
                          <a:effectLst/>
                        </a:rPr>
                        <a:t>800</a:t>
                      </a:r>
                      <a:endParaRPr lang="ru-RU" sz="20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spcAft>
                          <a:spcPts val="0"/>
                        </a:spcAft>
                      </a:pPr>
                      <a:r>
                        <a:rPr lang="fr-FR" sz="1800" dirty="0">
                          <a:effectLst/>
                        </a:rPr>
                        <a:t>1.3*10</a:t>
                      </a:r>
                      <a:r>
                        <a:rPr lang="fr-FR" sz="1800" baseline="30000" dirty="0">
                          <a:effectLst/>
                        </a:rPr>
                        <a:t>51</a:t>
                      </a:r>
                      <a:endParaRPr lang="ru-RU" sz="20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0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Не раскрываем</a:t>
                      </a: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61437467"/>
                  </a:ext>
                </a:extLst>
              </a:tr>
            </a:tbl>
          </a:graphicData>
        </a:graphic>
      </p:graphicFrame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3EFFBD5D-80FA-48B8-BC2A-ACC066A10AB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9154" y="4088366"/>
            <a:ext cx="4561143" cy="2565643"/>
          </a:xfrm>
          <a:prstGeom prst="rect">
            <a:avLst/>
          </a:prstGeom>
        </p:spPr>
      </p:pic>
      <p:sp>
        <p:nvSpPr>
          <p:cNvPr id="20" name="Rectangle 16">
            <a:extLst>
              <a:ext uri="{FF2B5EF4-FFF2-40B4-BE49-F238E27FC236}">
                <a16:creationId xmlns:a16="http://schemas.microsoft.com/office/drawing/2014/main" id="{84EE4BC1-03E5-4A87-B11F-0271EEFE07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4076145"/>
            <a:ext cx="4404646" cy="2565643"/>
          </a:xfrm>
          <a:prstGeom prst="rect">
            <a:avLst/>
          </a:prstGeom>
          <a:solidFill>
            <a:srgbClr val="0B4D9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indent="36000" algn="ctr">
              <a:spcBef>
                <a:spcPts val="0"/>
              </a:spcBef>
              <a:buNone/>
            </a:pPr>
            <a:endParaRPr lang="ru-RU" altLang="ru-RU" sz="1600" dirty="0">
              <a:solidFill>
                <a:schemeClr val="bg1"/>
              </a:solidFill>
            </a:endParaRPr>
          </a:p>
          <a:p>
            <a:pPr marL="0" indent="36000" algn="ctr">
              <a:spcBef>
                <a:spcPts val="0"/>
              </a:spcBef>
              <a:buNone/>
            </a:pPr>
            <a:r>
              <a:rPr lang="ru-RU" altLang="ru-RU" sz="1600" dirty="0">
                <a:solidFill>
                  <a:schemeClr val="bg1"/>
                </a:solidFill>
              </a:rPr>
              <a:t>Согласно рекомендациям авторов алгоритма RSA размеры модуля n выбираются по следующим критериям</a:t>
            </a:r>
            <a:r>
              <a:rPr lang="en-US" altLang="ru-RU" sz="1600" dirty="0">
                <a:solidFill>
                  <a:schemeClr val="bg1"/>
                </a:solidFill>
              </a:rPr>
              <a:t>:</a:t>
            </a:r>
          </a:p>
          <a:p>
            <a:pPr marL="0"/>
            <a:r>
              <a:rPr lang="en-US" altLang="ru-RU" sz="1600" dirty="0">
                <a:solidFill>
                  <a:schemeClr val="bg1"/>
                </a:solidFill>
              </a:rPr>
              <a:t>768 bits - </a:t>
            </a:r>
            <a:r>
              <a:rPr lang="ru-RU" altLang="ru-RU" sz="1600" dirty="0">
                <a:solidFill>
                  <a:schemeClr val="bg1"/>
                </a:solidFill>
              </a:rPr>
              <a:t>для физических лиц; </a:t>
            </a:r>
          </a:p>
          <a:p>
            <a:pPr marL="0"/>
            <a:r>
              <a:rPr lang="en-US" altLang="ru-RU" sz="1600" dirty="0">
                <a:solidFill>
                  <a:schemeClr val="bg1"/>
                </a:solidFill>
              </a:rPr>
              <a:t>1024 bits - </a:t>
            </a:r>
            <a:r>
              <a:rPr lang="ru-RU" altLang="ru-RU" sz="1600" dirty="0">
                <a:solidFill>
                  <a:schemeClr val="bg1"/>
                </a:solidFill>
              </a:rPr>
              <a:t>для коммерческой информации; </a:t>
            </a:r>
          </a:p>
          <a:p>
            <a:pPr marL="0"/>
            <a:r>
              <a:rPr lang="en-US" altLang="ru-RU" sz="1600" dirty="0">
                <a:solidFill>
                  <a:schemeClr val="bg1"/>
                </a:solidFill>
              </a:rPr>
              <a:t>2048 bits - </a:t>
            </a:r>
            <a:r>
              <a:rPr lang="ru-RU" altLang="ru-RU" sz="1600" dirty="0">
                <a:solidFill>
                  <a:schemeClr val="bg1"/>
                </a:solidFill>
              </a:rPr>
              <a:t>для секретной информации</a:t>
            </a:r>
            <a:endParaRPr lang="en-US" altLang="ru-RU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4400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Box 12"/>
          <p:cNvSpPr txBox="1">
            <a:spLocks noChangeArrowheads="1"/>
          </p:cNvSpPr>
          <p:nvPr/>
        </p:nvSpPr>
        <p:spPr bwMode="auto">
          <a:xfrm>
            <a:off x="11835812" y="6396335"/>
            <a:ext cx="35618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2400" dirty="0">
                <a:solidFill>
                  <a:srgbClr val="0B4D91"/>
                </a:solidFill>
              </a:rPr>
              <a:t>8</a:t>
            </a:r>
          </a:p>
        </p:txBody>
      </p:sp>
      <p:sp>
        <p:nvSpPr>
          <p:cNvPr id="63" name="Rectangle 15">
            <a:extLst>
              <a:ext uri="{FF2B5EF4-FFF2-40B4-BE49-F238E27FC236}">
                <a16:creationId xmlns:a16="http://schemas.microsoft.com/office/drawing/2014/main" id="{576E646D-D56C-49AD-A063-C9BA42E65D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6671" y="1114245"/>
            <a:ext cx="4308112" cy="338554"/>
          </a:xfrm>
          <a:prstGeom prst="rect">
            <a:avLst/>
          </a:prstGeom>
          <a:solidFill>
            <a:srgbClr val="0B4D9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r>
              <a:rPr lang="ru-RU" altLang="ru-RU" sz="1600" dirty="0">
                <a:solidFill>
                  <a:schemeClr val="bg1"/>
                </a:solidFill>
              </a:rPr>
              <a:t>Контроль над вычислительным процессом</a:t>
            </a:r>
            <a:endParaRPr lang="en-US" altLang="ru-RU" sz="1600" dirty="0">
              <a:solidFill>
                <a:schemeClr val="bg1"/>
              </a:solidFill>
            </a:endParaRPr>
          </a:p>
        </p:txBody>
      </p:sp>
      <p:sp>
        <p:nvSpPr>
          <p:cNvPr id="8" name="Rectangle 17">
            <a:extLst>
              <a:ext uri="{FF2B5EF4-FFF2-40B4-BE49-F238E27FC236}">
                <a16:creationId xmlns:a16="http://schemas.microsoft.com/office/drawing/2014/main" id="{E3ED94CA-9ECA-4851-B26F-1E4F444D6C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92715" y="1628736"/>
            <a:ext cx="7970635" cy="276999"/>
          </a:xfrm>
          <a:prstGeom prst="rect">
            <a:avLst/>
          </a:prstGeom>
          <a:solidFill>
            <a:schemeClr val="bg1"/>
          </a:solidFill>
          <a:ln w="12700">
            <a:solidFill>
              <a:srgbClr val="0B4D91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lvl="1" algn="ctr">
              <a:spcBef>
                <a:spcPct val="0"/>
              </a:spcBef>
              <a:buFontTx/>
              <a:buNone/>
            </a:pPr>
            <a:r>
              <a:rPr lang="ru-RU" sz="1200" dirty="0">
                <a:solidFill>
                  <a:schemeClr val="accent5"/>
                </a:solidFill>
              </a:rPr>
              <a:t>Пассивный - злоумышленник получает информацию без заметного воздействия на систему</a:t>
            </a:r>
            <a:endParaRPr lang="ru-RU" altLang="ru-RU" sz="1200" dirty="0">
              <a:solidFill>
                <a:schemeClr val="accent5"/>
              </a:solidFill>
            </a:endParaRPr>
          </a:p>
        </p:txBody>
      </p:sp>
      <p:sp>
        <p:nvSpPr>
          <p:cNvPr id="9" name="Rectangle 17">
            <a:extLst>
              <a:ext uri="{FF2B5EF4-FFF2-40B4-BE49-F238E27FC236}">
                <a16:creationId xmlns:a16="http://schemas.microsoft.com/office/drawing/2014/main" id="{4D58BD24-697E-4511-9D79-C356E55313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92714" y="2035945"/>
            <a:ext cx="7970635" cy="276999"/>
          </a:xfrm>
          <a:prstGeom prst="rect">
            <a:avLst/>
          </a:prstGeom>
          <a:solidFill>
            <a:schemeClr val="bg1"/>
          </a:solidFill>
          <a:ln w="12700">
            <a:solidFill>
              <a:srgbClr val="0B4D91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lvl="1" algn="ctr">
              <a:spcBef>
                <a:spcPct val="0"/>
              </a:spcBef>
              <a:buFontTx/>
              <a:buNone/>
            </a:pPr>
            <a:r>
              <a:rPr lang="ru-RU" sz="1200" dirty="0">
                <a:solidFill>
                  <a:schemeClr val="accent5"/>
                </a:solidFill>
              </a:rPr>
              <a:t>Активный - злоумышленник действует на систему, в результате чего его поведение изменяется</a:t>
            </a:r>
            <a:endParaRPr lang="ru-RU" altLang="ru-RU" sz="1200" dirty="0">
              <a:solidFill>
                <a:schemeClr val="accent5"/>
              </a:solidFill>
            </a:endParaRPr>
          </a:p>
        </p:txBody>
      </p:sp>
      <p:sp>
        <p:nvSpPr>
          <p:cNvPr id="15" name="Rectangle 15">
            <a:extLst>
              <a:ext uri="{FF2B5EF4-FFF2-40B4-BE49-F238E27FC236}">
                <a16:creationId xmlns:a16="http://schemas.microsoft.com/office/drawing/2014/main" id="{591B024D-8392-4D4F-8F4D-095CBA3A6E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9186" y="2473117"/>
            <a:ext cx="4308112" cy="338554"/>
          </a:xfrm>
          <a:prstGeom prst="rect">
            <a:avLst/>
          </a:prstGeom>
          <a:solidFill>
            <a:srgbClr val="0B4D9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r>
              <a:rPr lang="ru-RU" altLang="ru-RU" sz="1600" dirty="0">
                <a:solidFill>
                  <a:schemeClr val="bg1"/>
                </a:solidFill>
              </a:rPr>
              <a:t>Используемый метод анализа</a:t>
            </a:r>
            <a:endParaRPr lang="en-US" altLang="ru-RU" sz="1600" dirty="0">
              <a:solidFill>
                <a:schemeClr val="bg1"/>
              </a:solidFill>
            </a:endParaRPr>
          </a:p>
        </p:txBody>
      </p:sp>
      <p:sp>
        <p:nvSpPr>
          <p:cNvPr id="16" name="Rectangle 17">
            <a:extLst>
              <a:ext uri="{FF2B5EF4-FFF2-40B4-BE49-F238E27FC236}">
                <a16:creationId xmlns:a16="http://schemas.microsoft.com/office/drawing/2014/main" id="{564F61F0-50B0-4C80-AEE1-3A26695C09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5228" y="2915976"/>
            <a:ext cx="7970635" cy="461665"/>
          </a:xfrm>
          <a:prstGeom prst="rect">
            <a:avLst/>
          </a:prstGeom>
          <a:solidFill>
            <a:schemeClr val="bg1"/>
          </a:solidFill>
          <a:ln w="12700">
            <a:solidFill>
              <a:srgbClr val="0B4D91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lvl="1" algn="ctr">
              <a:spcBef>
                <a:spcPct val="0"/>
              </a:spcBef>
              <a:buFontTx/>
              <a:buNone/>
            </a:pPr>
            <a:r>
              <a:rPr lang="ru-RU" sz="1200" dirty="0">
                <a:solidFill>
                  <a:schemeClr val="accent5"/>
                </a:solidFill>
              </a:rPr>
              <a:t>Простая SC атака - исследование прямой связи между процессами в устройстве и полученной информацией</a:t>
            </a:r>
            <a:endParaRPr lang="ru-RU" altLang="ru-RU" sz="1200" dirty="0">
              <a:solidFill>
                <a:schemeClr val="accent5"/>
              </a:solidFill>
            </a:endParaRPr>
          </a:p>
        </p:txBody>
      </p:sp>
      <p:sp>
        <p:nvSpPr>
          <p:cNvPr id="18" name="Rectangle 15">
            <a:extLst>
              <a:ext uri="{FF2B5EF4-FFF2-40B4-BE49-F238E27FC236}">
                <a16:creationId xmlns:a16="http://schemas.microsoft.com/office/drawing/2014/main" id="{8D3A4A88-3209-4D3A-BEED-30A437CF41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9187" y="4123116"/>
            <a:ext cx="4308111" cy="338554"/>
          </a:xfrm>
          <a:prstGeom prst="rect">
            <a:avLst/>
          </a:prstGeom>
          <a:solidFill>
            <a:srgbClr val="0B4D9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r>
              <a:rPr lang="ru-RU" altLang="ru-RU" sz="1600" dirty="0">
                <a:solidFill>
                  <a:schemeClr val="bg1"/>
                </a:solidFill>
              </a:rPr>
              <a:t>Способ доступа к системе</a:t>
            </a:r>
            <a:endParaRPr lang="en-US" altLang="ru-RU" sz="1600" dirty="0">
              <a:solidFill>
                <a:schemeClr val="bg1"/>
              </a:solidFill>
            </a:endParaRPr>
          </a:p>
        </p:txBody>
      </p:sp>
      <p:sp>
        <p:nvSpPr>
          <p:cNvPr id="19" name="Rectangle 17">
            <a:extLst>
              <a:ext uri="{FF2B5EF4-FFF2-40B4-BE49-F238E27FC236}">
                <a16:creationId xmlns:a16="http://schemas.microsoft.com/office/drawing/2014/main" id="{D5F4F284-719B-450B-999E-E8CE07930B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5230" y="4588906"/>
            <a:ext cx="7970635" cy="461665"/>
          </a:xfrm>
          <a:prstGeom prst="rect">
            <a:avLst/>
          </a:prstGeom>
          <a:solidFill>
            <a:schemeClr val="bg1"/>
          </a:solidFill>
          <a:ln w="12700">
            <a:solidFill>
              <a:srgbClr val="0B4D91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lvl="1" algn="ctr">
              <a:spcBef>
                <a:spcPct val="0"/>
              </a:spcBef>
              <a:buFontTx/>
              <a:buNone/>
            </a:pPr>
            <a:r>
              <a:rPr lang="ru-RU" sz="1200" dirty="0">
                <a:solidFill>
                  <a:schemeClr val="accent5"/>
                </a:solidFill>
              </a:rPr>
              <a:t>Агрессивные - вскрытие системы </a:t>
            </a:r>
            <a:r>
              <a:rPr lang="ru-RU" sz="1200" dirty="0" err="1">
                <a:solidFill>
                  <a:schemeClr val="accent5"/>
                </a:solidFill>
              </a:rPr>
              <a:t>криптоаналитиком</a:t>
            </a:r>
            <a:r>
              <a:rPr lang="ru-RU" sz="1200" dirty="0">
                <a:solidFill>
                  <a:schemeClr val="accent5"/>
                </a:solidFill>
              </a:rPr>
              <a:t> и получение прямого доступа к внутренним её компонентам.</a:t>
            </a:r>
            <a:endParaRPr lang="ru-RU" altLang="ru-RU" sz="1200" dirty="0">
              <a:solidFill>
                <a:schemeClr val="accent5"/>
              </a:solidFill>
            </a:endParaRPr>
          </a:p>
        </p:txBody>
      </p:sp>
      <p:sp>
        <p:nvSpPr>
          <p:cNvPr id="20" name="Rectangle 17">
            <a:extLst>
              <a:ext uri="{FF2B5EF4-FFF2-40B4-BE49-F238E27FC236}">
                <a16:creationId xmlns:a16="http://schemas.microsoft.com/office/drawing/2014/main" id="{EF6C5B80-2307-49A2-8E91-5825D8EA3C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5228" y="5177807"/>
            <a:ext cx="7970635" cy="461665"/>
          </a:xfrm>
          <a:prstGeom prst="rect">
            <a:avLst/>
          </a:prstGeom>
          <a:solidFill>
            <a:schemeClr val="bg1"/>
          </a:solidFill>
          <a:ln w="12700">
            <a:solidFill>
              <a:srgbClr val="0B4D91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lvl="1" algn="ctr">
              <a:spcBef>
                <a:spcPct val="0"/>
              </a:spcBef>
              <a:buFontTx/>
              <a:buNone/>
            </a:pPr>
            <a:r>
              <a:rPr lang="ru-RU" sz="1200" dirty="0" err="1">
                <a:solidFill>
                  <a:schemeClr val="accent5"/>
                </a:solidFill>
              </a:rPr>
              <a:t>Полуагрессивные</a:t>
            </a:r>
            <a:r>
              <a:rPr lang="ru-RU" sz="1200" dirty="0">
                <a:solidFill>
                  <a:schemeClr val="accent5"/>
                </a:solidFill>
              </a:rPr>
              <a:t> - воздействие на внутренние компоненты происходит без непосредственного контакта с устройством</a:t>
            </a:r>
            <a:endParaRPr lang="ru-RU" altLang="ru-RU" sz="1200" dirty="0">
              <a:solidFill>
                <a:schemeClr val="accent5"/>
              </a:solidFill>
            </a:endParaRPr>
          </a:p>
        </p:txBody>
      </p:sp>
      <p:sp>
        <p:nvSpPr>
          <p:cNvPr id="21" name="Rectangle 17">
            <a:extLst>
              <a:ext uri="{FF2B5EF4-FFF2-40B4-BE49-F238E27FC236}">
                <a16:creationId xmlns:a16="http://schemas.microsoft.com/office/drawing/2014/main" id="{D83813FA-D22E-4231-8B02-D51E74C025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5228" y="5766708"/>
            <a:ext cx="7970635" cy="276999"/>
          </a:xfrm>
          <a:prstGeom prst="rect">
            <a:avLst/>
          </a:prstGeom>
          <a:solidFill>
            <a:schemeClr val="bg1"/>
          </a:solidFill>
          <a:ln w="12700">
            <a:solidFill>
              <a:srgbClr val="0B4D91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lvl="1" algn="ctr">
              <a:spcBef>
                <a:spcPct val="0"/>
              </a:spcBef>
              <a:buFontTx/>
              <a:buNone/>
            </a:pPr>
            <a:r>
              <a:rPr lang="ru-RU" sz="1200" dirty="0">
                <a:solidFill>
                  <a:schemeClr val="accent5"/>
                </a:solidFill>
              </a:rPr>
              <a:t>Неагрессивные - без воздействия на исследуемую систему</a:t>
            </a:r>
            <a:endParaRPr lang="ru-RU" altLang="ru-RU" sz="1200" dirty="0">
              <a:solidFill>
                <a:schemeClr val="accent5"/>
              </a:solidFill>
            </a:endParaRPr>
          </a:p>
        </p:txBody>
      </p:sp>
      <p:sp>
        <p:nvSpPr>
          <p:cNvPr id="22" name="Rectangle 17">
            <a:extLst>
              <a:ext uri="{FF2B5EF4-FFF2-40B4-BE49-F238E27FC236}">
                <a16:creationId xmlns:a16="http://schemas.microsoft.com/office/drawing/2014/main" id="{FEEB0E15-40AA-439E-AFD3-3CABD90003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5228" y="3504877"/>
            <a:ext cx="7970635" cy="461665"/>
          </a:xfrm>
          <a:prstGeom prst="rect">
            <a:avLst/>
          </a:prstGeom>
          <a:solidFill>
            <a:schemeClr val="bg1"/>
          </a:solidFill>
          <a:ln w="12700">
            <a:solidFill>
              <a:srgbClr val="0B4D91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lvl="1" algn="ctr">
              <a:spcBef>
                <a:spcPct val="0"/>
              </a:spcBef>
              <a:buFontTx/>
              <a:buNone/>
            </a:pPr>
            <a:r>
              <a:rPr lang="ru-RU" sz="1200" dirty="0">
                <a:solidFill>
                  <a:schemeClr val="accent5"/>
                </a:solidFill>
              </a:rPr>
              <a:t>Дифференциальная SC атака - использование статистических методов для изучения зависимости входных данных от информации, полученной через сторонний канал</a:t>
            </a:r>
            <a:endParaRPr lang="ru-RU" altLang="ru-RU" sz="1200" dirty="0">
              <a:solidFill>
                <a:schemeClr val="accent5"/>
              </a:solidFill>
            </a:endParaRPr>
          </a:p>
        </p:txBody>
      </p:sp>
      <p:sp>
        <p:nvSpPr>
          <p:cNvPr id="24" name="Заголовок 1">
            <a:extLst>
              <a:ext uri="{FF2B5EF4-FFF2-40B4-BE49-F238E27FC236}">
                <a16:creationId xmlns:a16="http://schemas.microsoft.com/office/drawing/2014/main" id="{C9502A45-9C3C-4C9B-8FA4-BEB50CDBA0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156" y="-8009"/>
            <a:ext cx="11715750" cy="1325563"/>
          </a:xfrm>
        </p:spPr>
        <p:txBody>
          <a:bodyPr>
            <a:noAutofit/>
          </a:bodyPr>
          <a:lstStyle/>
          <a:p>
            <a:pPr lvl="1" algn="l" rtl="0">
              <a:lnSpc>
                <a:spcPct val="90000"/>
              </a:lnSpc>
              <a:spcBef>
                <a:spcPct val="0"/>
              </a:spcBef>
            </a:pPr>
            <a:r>
              <a:rPr lang="ru-RU" sz="4800" dirty="0">
                <a:solidFill>
                  <a:srgbClr val="0D5095"/>
                </a:solidFill>
              </a:rPr>
              <a:t>Атака по сторонним каналам (</a:t>
            </a:r>
            <a:r>
              <a:rPr lang="en-US" sz="4800" dirty="0">
                <a:solidFill>
                  <a:srgbClr val="0D5095"/>
                </a:solidFill>
              </a:rPr>
              <a:t>SCA</a:t>
            </a:r>
            <a:r>
              <a:rPr lang="ru-RU" sz="4800" dirty="0">
                <a:solidFill>
                  <a:srgbClr val="0D5095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492739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1685</TotalTime>
  <Words>1253</Words>
  <Application>Microsoft Office PowerPoint</Application>
  <PresentationFormat>Широкоэкранный</PresentationFormat>
  <Paragraphs>376</Paragraphs>
  <Slides>17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17</vt:i4>
      </vt:variant>
    </vt:vector>
  </HeadingPairs>
  <TitlesOfParts>
    <vt:vector size="23" baseType="lpstr">
      <vt:lpstr>Arial</vt:lpstr>
      <vt:lpstr>Calibri</vt:lpstr>
      <vt:lpstr>Calibri Light</vt:lpstr>
      <vt:lpstr>Cambria Math</vt:lpstr>
      <vt:lpstr>Times New Roman</vt:lpstr>
      <vt:lpstr>Тема Office</vt:lpstr>
      <vt:lpstr>АНАЛИЗ УЯЗВИМОСТЕЙ КРИПТОАЛГОРИТМА RSA ПРИ ЕГО АППАРАТНОЙ РЕАЛИЗАЦИ</vt:lpstr>
      <vt:lpstr>Область применения</vt:lpstr>
      <vt:lpstr>Презентация PowerPoint</vt:lpstr>
      <vt:lpstr>Цель данной работы</vt:lpstr>
      <vt:lpstr>Презентация PowerPoint</vt:lpstr>
      <vt:lpstr>Презентация PowerPoint</vt:lpstr>
      <vt:lpstr>Алгоритм работы RSA шифрования</vt:lpstr>
      <vt:lpstr>Криптографическая стойкость RSA</vt:lpstr>
      <vt:lpstr>Атака по сторонним каналам (SCA)</vt:lpstr>
      <vt:lpstr>Атака по сторонним каналам Side Channel Attacks (SCA)</vt:lpstr>
      <vt:lpstr>Атаки по температуре</vt:lpstr>
      <vt:lpstr>Процесс реализации экспериментальной установки</vt:lpstr>
      <vt:lpstr>Экспериментальная установка</vt:lpstr>
      <vt:lpstr>Графики температуры</vt:lpstr>
      <vt:lpstr>Ток, потребляемый микросхемой</vt:lpstr>
      <vt:lpstr>Презентация PowerPoint</vt:lpstr>
      <vt:lpstr>Презентация PowerPoint</vt:lpstr>
    </vt:vector>
  </TitlesOfParts>
  <Company>diakov.net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M2-WET Compatibility between security and reliability mechanisms in IoT systems</dc:title>
  <dc:creator>Богдан Горелкин</dc:creator>
  <cp:lastModifiedBy>Богдан Горелкин</cp:lastModifiedBy>
  <cp:revision>114</cp:revision>
  <dcterms:created xsi:type="dcterms:W3CDTF">2020-01-23T11:58:59Z</dcterms:created>
  <dcterms:modified xsi:type="dcterms:W3CDTF">2020-07-09T12:02:20Z</dcterms:modified>
</cp:coreProperties>
</file>